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75512" y="692276"/>
            <a:ext cx="8708390" cy="3585210"/>
          </a:xfrm>
          <a:custGeom>
            <a:avLst/>
            <a:gdLst/>
            <a:ahLst/>
            <a:cxnLst/>
            <a:rect l="l" t="t" r="r" b="b"/>
            <a:pathLst>
              <a:path w="8708390" h="3585210">
                <a:moveTo>
                  <a:pt x="0" y="0"/>
                </a:moveTo>
                <a:lnTo>
                  <a:pt x="8708275" y="0"/>
                </a:lnTo>
                <a:lnTo>
                  <a:pt x="8708275" y="3584702"/>
                </a:lnTo>
                <a:lnTo>
                  <a:pt x="0" y="358470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ED7D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75131" y="4072890"/>
            <a:ext cx="8708390" cy="3032760"/>
          </a:xfrm>
          <a:custGeom>
            <a:avLst/>
            <a:gdLst/>
            <a:ahLst/>
            <a:cxnLst/>
            <a:rect l="l" t="t" r="r" b="b"/>
            <a:pathLst>
              <a:path w="8708390" h="3032759">
                <a:moveTo>
                  <a:pt x="8708275" y="0"/>
                </a:moveTo>
                <a:lnTo>
                  <a:pt x="0" y="0"/>
                </a:lnTo>
                <a:lnTo>
                  <a:pt x="0" y="3032709"/>
                </a:lnTo>
                <a:lnTo>
                  <a:pt x="8708275" y="3032709"/>
                </a:lnTo>
                <a:lnTo>
                  <a:pt x="8708275" y="0"/>
                </a:lnTo>
                <a:close/>
              </a:path>
            </a:pathLst>
          </a:custGeom>
          <a:solidFill>
            <a:srgbClr val="0051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75512" y="4035170"/>
            <a:ext cx="8708390" cy="3070860"/>
          </a:xfrm>
          <a:custGeom>
            <a:avLst/>
            <a:gdLst/>
            <a:ahLst/>
            <a:cxnLst/>
            <a:rect l="l" t="t" r="r" b="b"/>
            <a:pathLst>
              <a:path w="8708390" h="3070859">
                <a:moveTo>
                  <a:pt x="0" y="0"/>
                </a:moveTo>
                <a:lnTo>
                  <a:pt x="8708275" y="0"/>
                </a:lnTo>
                <a:lnTo>
                  <a:pt x="8708275" y="3070796"/>
                </a:lnTo>
                <a:lnTo>
                  <a:pt x="0" y="307079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ED7D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84275" y="3996690"/>
            <a:ext cx="8689975" cy="76200"/>
          </a:xfrm>
          <a:custGeom>
            <a:avLst/>
            <a:gdLst/>
            <a:ahLst/>
            <a:cxnLst/>
            <a:rect l="l" t="t" r="r" b="b"/>
            <a:pathLst>
              <a:path w="8689975" h="76200">
                <a:moveTo>
                  <a:pt x="8689708" y="0"/>
                </a:moveTo>
                <a:lnTo>
                  <a:pt x="0" y="0"/>
                </a:lnTo>
                <a:lnTo>
                  <a:pt x="0" y="76200"/>
                </a:lnTo>
                <a:lnTo>
                  <a:pt x="8689708" y="76200"/>
                </a:lnTo>
                <a:lnTo>
                  <a:pt x="8689708" y="0"/>
                </a:lnTo>
                <a:close/>
              </a:path>
            </a:pathLst>
          </a:custGeom>
          <a:solidFill>
            <a:srgbClr val="8AC3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786503" y="6159627"/>
            <a:ext cx="486409" cy="0"/>
          </a:xfrm>
          <a:custGeom>
            <a:avLst/>
            <a:gdLst/>
            <a:ahLst/>
            <a:cxnLst/>
            <a:rect l="l" t="t" r="r" b="b"/>
            <a:pathLst>
              <a:path w="486410" h="0">
                <a:moveTo>
                  <a:pt x="0" y="0"/>
                </a:moveTo>
                <a:lnTo>
                  <a:pt x="486079" y="0"/>
                </a:lnTo>
              </a:path>
            </a:pathLst>
          </a:custGeom>
          <a:ln w="19050">
            <a:solidFill>
              <a:srgbClr val="CED7D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4438650" y="297180"/>
            <a:ext cx="1181099" cy="1323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400" y="0"/>
                </a:move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51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541781" y="1904238"/>
            <a:ext cx="467359" cy="0"/>
          </a:xfrm>
          <a:custGeom>
            <a:avLst/>
            <a:gdLst/>
            <a:ahLst/>
            <a:cxnLst/>
            <a:rect l="l" t="t" r="r" b="b"/>
            <a:pathLst>
              <a:path w="467359" h="0">
                <a:moveTo>
                  <a:pt x="0" y="0"/>
                </a:moveTo>
                <a:lnTo>
                  <a:pt x="467271" y="0"/>
                </a:lnTo>
              </a:path>
            </a:pathLst>
          </a:custGeom>
          <a:ln w="38100">
            <a:solidFill>
              <a:srgbClr val="039BE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9023" y="451764"/>
            <a:ext cx="9020352" cy="114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chemeClr val="bg1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1372" y="1834513"/>
            <a:ext cx="3439160" cy="7689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sz="2100">
                <a:solidFill>
                  <a:srgbClr val="00517A"/>
                </a:solidFill>
                <a:latin typeface="Arial"/>
                <a:cs typeface="Arial"/>
              </a:rPr>
              <a:t>Los </a:t>
            </a:r>
            <a:r>
              <a:rPr dirty="0" sz="2100" spc="-20">
                <a:solidFill>
                  <a:srgbClr val="00517A"/>
                </a:solidFill>
                <a:latin typeface="Arial"/>
                <a:cs typeface="Arial"/>
              </a:rPr>
              <a:t>Angeles </a:t>
            </a:r>
            <a:r>
              <a:rPr dirty="0" sz="2100" spc="25">
                <a:solidFill>
                  <a:srgbClr val="00517A"/>
                </a:solidFill>
                <a:latin typeface="Arial"/>
                <a:cs typeface="Arial"/>
              </a:rPr>
              <a:t>Mission</a:t>
            </a:r>
            <a:r>
              <a:rPr dirty="0" sz="2100" spc="-25">
                <a:solidFill>
                  <a:srgbClr val="00517A"/>
                </a:solidFill>
                <a:latin typeface="Arial"/>
                <a:cs typeface="Arial"/>
              </a:rPr>
              <a:t> </a:t>
            </a:r>
            <a:r>
              <a:rPr dirty="0" sz="2100" spc="-35">
                <a:solidFill>
                  <a:srgbClr val="00517A"/>
                </a:solidFill>
                <a:latin typeface="Arial"/>
                <a:cs typeface="Arial"/>
              </a:rPr>
              <a:t>College</a:t>
            </a:r>
            <a:endParaRPr sz="210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  <a:spcBef>
                <a:spcPts val="409"/>
              </a:spcBef>
            </a:pPr>
            <a:r>
              <a:rPr dirty="0" sz="2100" spc="-85">
                <a:solidFill>
                  <a:srgbClr val="00517A"/>
                </a:solidFill>
                <a:latin typeface="Arial"/>
                <a:cs typeface="Arial"/>
              </a:rPr>
              <a:t>Financial </a:t>
            </a:r>
            <a:r>
              <a:rPr dirty="0" sz="2100" spc="-65">
                <a:solidFill>
                  <a:srgbClr val="00517A"/>
                </a:solidFill>
                <a:latin typeface="Arial"/>
                <a:cs typeface="Arial"/>
              </a:rPr>
              <a:t>Aid</a:t>
            </a:r>
            <a:r>
              <a:rPr dirty="0" sz="2100" spc="-310">
                <a:solidFill>
                  <a:srgbClr val="00517A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0517A"/>
                </a:solidFill>
                <a:latin typeface="Arial"/>
                <a:cs typeface="Arial"/>
              </a:rPr>
              <a:t>Oﬃce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0502" y="2703652"/>
            <a:ext cx="702500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114">
                <a:solidFill>
                  <a:srgbClr val="00517A"/>
                </a:solidFill>
              </a:rPr>
              <a:t>Cranium </a:t>
            </a:r>
            <a:r>
              <a:rPr dirty="0" sz="6000" spc="25">
                <a:solidFill>
                  <a:srgbClr val="00517A"/>
                </a:solidFill>
              </a:rPr>
              <a:t>Cafe</a:t>
            </a:r>
            <a:r>
              <a:rPr dirty="0" sz="6000" spc="-120">
                <a:solidFill>
                  <a:srgbClr val="00517A"/>
                </a:solidFill>
              </a:rPr>
              <a:t> </a:t>
            </a:r>
            <a:r>
              <a:rPr dirty="0" sz="6000" spc="210">
                <a:solidFill>
                  <a:srgbClr val="00517A"/>
                </a:solidFill>
              </a:rPr>
              <a:t>Steps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2657649" y="4610644"/>
            <a:ext cx="4737735" cy="2120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Helping </a:t>
            </a:r>
            <a:r>
              <a:rPr dirty="0" sz="2400" spc="15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2400" spc="1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dirty="0" sz="2400" spc="40">
                <a:solidFill>
                  <a:srgbClr val="FFFFFF"/>
                </a:solidFill>
                <a:latin typeface="Arial"/>
                <a:cs typeface="Arial"/>
              </a:rPr>
              <a:t>toaccess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services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dirty="0" sz="2400" spc="-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  <a:spcBef>
                <a:spcPts val="675"/>
              </a:spcBef>
            </a:pPr>
            <a:r>
              <a:rPr dirty="0" sz="2400" spc="-35" i="1">
                <a:solidFill>
                  <a:srgbClr val="FFFFFF"/>
                </a:solidFill>
                <a:latin typeface="Trebuchet MS"/>
                <a:cs typeface="Trebuchet MS"/>
              </a:rPr>
              <a:t>Safer </a:t>
            </a:r>
            <a:r>
              <a:rPr dirty="0" sz="2400" spc="-60" i="1">
                <a:solidFill>
                  <a:srgbClr val="FFFFFF"/>
                </a:solidFill>
                <a:latin typeface="Trebuchet MS"/>
                <a:cs typeface="Trebuchet MS"/>
              </a:rPr>
              <a:t>at </a:t>
            </a:r>
            <a:r>
              <a:rPr dirty="0" sz="2400" spc="25" i="1">
                <a:solidFill>
                  <a:srgbClr val="FFFFFF"/>
                </a:solidFill>
                <a:latin typeface="Trebuchet MS"/>
                <a:cs typeface="Trebuchet MS"/>
              </a:rPr>
              <a:t>Home</a:t>
            </a:r>
            <a:r>
              <a:rPr dirty="0" sz="2400" spc="-445" i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period.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April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dirty="0" sz="1800" spc="-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018" y="999438"/>
            <a:ext cx="7607300" cy="589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0"/>
              <a:t>Search </a:t>
            </a:r>
            <a:r>
              <a:rPr dirty="0" spc="30"/>
              <a:t>for </a:t>
            </a:r>
            <a:r>
              <a:rPr dirty="0" spc="90"/>
              <a:t>the </a:t>
            </a:r>
            <a:r>
              <a:rPr dirty="0" spc="-20"/>
              <a:t>Financial </a:t>
            </a:r>
            <a:r>
              <a:rPr dirty="0" spc="-15"/>
              <a:t>Aid</a:t>
            </a:r>
            <a:r>
              <a:rPr dirty="0" spc="-55"/>
              <a:t> </a:t>
            </a:r>
            <a:r>
              <a:rPr dirty="0" spc="-470"/>
              <a:t>Window</a:t>
            </a:r>
          </a:p>
        </p:txBody>
      </p:sp>
      <p:sp>
        <p:nvSpPr>
          <p:cNvPr id="3" name="object 3"/>
          <p:cNvSpPr/>
          <p:nvPr/>
        </p:nvSpPr>
        <p:spPr>
          <a:xfrm>
            <a:off x="426719" y="2250948"/>
            <a:ext cx="9204959" cy="4652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028" y="432226"/>
            <a:ext cx="7919720" cy="11493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425"/>
              </a:lnSpc>
              <a:spcBef>
                <a:spcPts val="100"/>
              </a:spcBef>
            </a:pPr>
            <a:r>
              <a:rPr dirty="0" spc="45"/>
              <a:t>Online</a:t>
            </a:r>
            <a:r>
              <a:rPr dirty="0" spc="30"/>
              <a:t> </a:t>
            </a:r>
            <a:r>
              <a:rPr dirty="0" spc="105"/>
              <a:t>Communication</a:t>
            </a:r>
          </a:p>
          <a:p>
            <a:pPr marL="986790">
              <a:lnSpc>
                <a:spcPts val="4425"/>
              </a:lnSpc>
            </a:pPr>
            <a:r>
              <a:rPr dirty="0" spc="35"/>
              <a:t>Live </a:t>
            </a:r>
            <a:r>
              <a:rPr dirty="0" spc="145"/>
              <a:t>chat </a:t>
            </a:r>
            <a:r>
              <a:rPr dirty="0"/>
              <a:t>&amp;Video </a:t>
            </a:r>
            <a:r>
              <a:rPr dirty="0" spc="145"/>
              <a:t>chat</a:t>
            </a:r>
            <a:r>
              <a:rPr dirty="0" spc="-114"/>
              <a:t> </a:t>
            </a:r>
            <a:r>
              <a:rPr dirty="0" spc="110"/>
              <a:t>available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86383" y="1976627"/>
            <a:ext cx="8486140" cy="5323840"/>
            <a:chOff x="786383" y="1976627"/>
            <a:chExt cx="8486140" cy="5323840"/>
          </a:xfrm>
        </p:grpSpPr>
        <p:sp>
          <p:nvSpPr>
            <p:cNvPr id="4" name="object 4"/>
            <p:cNvSpPr/>
            <p:nvPr/>
          </p:nvSpPr>
          <p:spPr>
            <a:xfrm>
              <a:off x="786383" y="1976627"/>
              <a:ext cx="8485631" cy="53233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057780" y="3733419"/>
              <a:ext cx="1600200" cy="838200"/>
            </a:xfrm>
            <a:custGeom>
              <a:avLst/>
              <a:gdLst/>
              <a:ahLst/>
              <a:cxnLst/>
              <a:rect l="l" t="t" r="r" b="b"/>
              <a:pathLst>
                <a:path w="1600200" h="838200">
                  <a:moveTo>
                    <a:pt x="0" y="419100"/>
                  </a:moveTo>
                  <a:lnTo>
                    <a:pt x="9510" y="354285"/>
                  </a:lnTo>
                  <a:lnTo>
                    <a:pt x="37092" y="292601"/>
                  </a:lnTo>
                  <a:lnTo>
                    <a:pt x="81322" y="234792"/>
                  </a:lnTo>
                  <a:lnTo>
                    <a:pt x="109236" y="207574"/>
                  </a:lnTo>
                  <a:lnTo>
                    <a:pt x="140779" y="181604"/>
                  </a:lnTo>
                  <a:lnTo>
                    <a:pt x="175772" y="156976"/>
                  </a:lnTo>
                  <a:lnTo>
                    <a:pt x="214038" y="133783"/>
                  </a:lnTo>
                  <a:lnTo>
                    <a:pt x="255399" y="112117"/>
                  </a:lnTo>
                  <a:lnTo>
                    <a:pt x="299677" y="92073"/>
                  </a:lnTo>
                  <a:lnTo>
                    <a:pt x="346695" y="73743"/>
                  </a:lnTo>
                  <a:lnTo>
                    <a:pt x="396273" y="57220"/>
                  </a:lnTo>
                  <a:lnTo>
                    <a:pt x="448235" y="42598"/>
                  </a:lnTo>
                  <a:lnTo>
                    <a:pt x="502403" y="29970"/>
                  </a:lnTo>
                  <a:lnTo>
                    <a:pt x="558598" y="19429"/>
                  </a:lnTo>
                  <a:lnTo>
                    <a:pt x="616644" y="11068"/>
                  </a:lnTo>
                  <a:lnTo>
                    <a:pt x="676361" y="4981"/>
                  </a:lnTo>
                  <a:lnTo>
                    <a:pt x="737572" y="1260"/>
                  </a:lnTo>
                  <a:lnTo>
                    <a:pt x="800100" y="0"/>
                  </a:lnTo>
                  <a:lnTo>
                    <a:pt x="862627" y="1260"/>
                  </a:lnTo>
                  <a:lnTo>
                    <a:pt x="923838" y="4981"/>
                  </a:lnTo>
                  <a:lnTo>
                    <a:pt x="983555" y="11068"/>
                  </a:lnTo>
                  <a:lnTo>
                    <a:pt x="1041601" y="19429"/>
                  </a:lnTo>
                  <a:lnTo>
                    <a:pt x="1097796" y="29970"/>
                  </a:lnTo>
                  <a:lnTo>
                    <a:pt x="1151964" y="42598"/>
                  </a:lnTo>
                  <a:lnTo>
                    <a:pt x="1203926" y="57220"/>
                  </a:lnTo>
                  <a:lnTo>
                    <a:pt x="1253504" y="73743"/>
                  </a:lnTo>
                  <a:lnTo>
                    <a:pt x="1300522" y="92073"/>
                  </a:lnTo>
                  <a:lnTo>
                    <a:pt x="1344800" y="112117"/>
                  </a:lnTo>
                  <a:lnTo>
                    <a:pt x="1386161" y="133783"/>
                  </a:lnTo>
                  <a:lnTo>
                    <a:pt x="1424427" y="156976"/>
                  </a:lnTo>
                  <a:lnTo>
                    <a:pt x="1459420" y="181604"/>
                  </a:lnTo>
                  <a:lnTo>
                    <a:pt x="1490963" y="207574"/>
                  </a:lnTo>
                  <a:lnTo>
                    <a:pt x="1518877" y="234792"/>
                  </a:lnTo>
                  <a:lnTo>
                    <a:pt x="1563107" y="292601"/>
                  </a:lnTo>
                  <a:lnTo>
                    <a:pt x="1590689" y="354285"/>
                  </a:lnTo>
                  <a:lnTo>
                    <a:pt x="1600200" y="419100"/>
                  </a:lnTo>
                  <a:lnTo>
                    <a:pt x="1597792" y="451851"/>
                  </a:lnTo>
                  <a:lnTo>
                    <a:pt x="1579068" y="515194"/>
                  </a:lnTo>
                  <a:lnTo>
                    <a:pt x="1542984" y="575033"/>
                  </a:lnTo>
                  <a:lnTo>
                    <a:pt x="1490963" y="630625"/>
                  </a:lnTo>
                  <a:lnTo>
                    <a:pt x="1459420" y="656595"/>
                  </a:lnTo>
                  <a:lnTo>
                    <a:pt x="1424427" y="681223"/>
                  </a:lnTo>
                  <a:lnTo>
                    <a:pt x="1386161" y="704416"/>
                  </a:lnTo>
                  <a:lnTo>
                    <a:pt x="1344800" y="726082"/>
                  </a:lnTo>
                  <a:lnTo>
                    <a:pt x="1300522" y="746126"/>
                  </a:lnTo>
                  <a:lnTo>
                    <a:pt x="1253504" y="764456"/>
                  </a:lnTo>
                  <a:lnTo>
                    <a:pt x="1203926" y="780979"/>
                  </a:lnTo>
                  <a:lnTo>
                    <a:pt x="1151964" y="795601"/>
                  </a:lnTo>
                  <a:lnTo>
                    <a:pt x="1097796" y="808229"/>
                  </a:lnTo>
                  <a:lnTo>
                    <a:pt x="1041601" y="818770"/>
                  </a:lnTo>
                  <a:lnTo>
                    <a:pt x="983555" y="827131"/>
                  </a:lnTo>
                  <a:lnTo>
                    <a:pt x="923838" y="833218"/>
                  </a:lnTo>
                  <a:lnTo>
                    <a:pt x="862627" y="836939"/>
                  </a:lnTo>
                  <a:lnTo>
                    <a:pt x="800100" y="838200"/>
                  </a:lnTo>
                  <a:lnTo>
                    <a:pt x="737572" y="836939"/>
                  </a:lnTo>
                  <a:lnTo>
                    <a:pt x="676361" y="833218"/>
                  </a:lnTo>
                  <a:lnTo>
                    <a:pt x="616644" y="827131"/>
                  </a:lnTo>
                  <a:lnTo>
                    <a:pt x="558598" y="818770"/>
                  </a:lnTo>
                  <a:lnTo>
                    <a:pt x="502403" y="808229"/>
                  </a:lnTo>
                  <a:lnTo>
                    <a:pt x="448235" y="795601"/>
                  </a:lnTo>
                  <a:lnTo>
                    <a:pt x="396273" y="780979"/>
                  </a:lnTo>
                  <a:lnTo>
                    <a:pt x="346695" y="764456"/>
                  </a:lnTo>
                  <a:lnTo>
                    <a:pt x="299677" y="746126"/>
                  </a:lnTo>
                  <a:lnTo>
                    <a:pt x="255399" y="726082"/>
                  </a:lnTo>
                  <a:lnTo>
                    <a:pt x="214038" y="704416"/>
                  </a:lnTo>
                  <a:lnTo>
                    <a:pt x="175772" y="681223"/>
                  </a:lnTo>
                  <a:lnTo>
                    <a:pt x="140779" y="656595"/>
                  </a:lnTo>
                  <a:lnTo>
                    <a:pt x="109236" y="630625"/>
                  </a:lnTo>
                  <a:lnTo>
                    <a:pt x="81322" y="603407"/>
                  </a:lnTo>
                  <a:lnTo>
                    <a:pt x="37092" y="545598"/>
                  </a:lnTo>
                  <a:lnTo>
                    <a:pt x="9510" y="483914"/>
                  </a:lnTo>
                  <a:lnTo>
                    <a:pt x="0" y="419100"/>
                  </a:lnTo>
                  <a:close/>
                </a:path>
              </a:pathLst>
            </a:custGeom>
            <a:ln w="251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068" y="763914"/>
            <a:ext cx="5189220" cy="589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0"/>
              <a:t>Ofﬂine</a:t>
            </a:r>
            <a:r>
              <a:rPr dirty="0" spc="-60"/>
              <a:t> </a:t>
            </a:r>
            <a:r>
              <a:rPr dirty="0" spc="114"/>
              <a:t>Communication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45998" y="2090928"/>
            <a:ext cx="8502650" cy="5334000"/>
            <a:chOff x="745998" y="2090928"/>
            <a:chExt cx="8502650" cy="5334000"/>
          </a:xfrm>
        </p:grpSpPr>
        <p:sp>
          <p:nvSpPr>
            <p:cNvPr id="4" name="object 4"/>
            <p:cNvSpPr/>
            <p:nvPr/>
          </p:nvSpPr>
          <p:spPr>
            <a:xfrm>
              <a:off x="745998" y="2090928"/>
              <a:ext cx="8502395" cy="5333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95780" y="5984366"/>
              <a:ext cx="1447800" cy="958215"/>
            </a:xfrm>
            <a:custGeom>
              <a:avLst/>
              <a:gdLst/>
              <a:ahLst/>
              <a:cxnLst/>
              <a:rect l="l" t="t" r="r" b="b"/>
              <a:pathLst>
                <a:path w="1447800" h="958215">
                  <a:moveTo>
                    <a:pt x="0" y="478916"/>
                  </a:moveTo>
                  <a:lnTo>
                    <a:pt x="8604" y="404849"/>
                  </a:lnTo>
                  <a:lnTo>
                    <a:pt x="33559" y="334359"/>
                  </a:lnTo>
                  <a:lnTo>
                    <a:pt x="51766" y="300722"/>
                  </a:lnTo>
                  <a:lnTo>
                    <a:pt x="73578" y="268299"/>
                  </a:lnTo>
                  <a:lnTo>
                    <a:pt x="98834" y="237196"/>
                  </a:lnTo>
                  <a:lnTo>
                    <a:pt x="127372" y="207520"/>
                  </a:lnTo>
                  <a:lnTo>
                    <a:pt x="159033" y="179377"/>
                  </a:lnTo>
                  <a:lnTo>
                    <a:pt x="193655" y="152873"/>
                  </a:lnTo>
                  <a:lnTo>
                    <a:pt x="231077" y="128116"/>
                  </a:lnTo>
                  <a:lnTo>
                    <a:pt x="271138" y="105211"/>
                  </a:lnTo>
                  <a:lnTo>
                    <a:pt x="313678" y="84265"/>
                  </a:lnTo>
                  <a:lnTo>
                    <a:pt x="358535" y="65385"/>
                  </a:lnTo>
                  <a:lnTo>
                    <a:pt x="405548" y="48676"/>
                  </a:lnTo>
                  <a:lnTo>
                    <a:pt x="454557" y="34247"/>
                  </a:lnTo>
                  <a:lnTo>
                    <a:pt x="505400" y="22201"/>
                  </a:lnTo>
                  <a:lnTo>
                    <a:pt x="557917" y="12648"/>
                  </a:lnTo>
                  <a:lnTo>
                    <a:pt x="611946" y="5692"/>
                  </a:lnTo>
                  <a:lnTo>
                    <a:pt x="667328" y="1440"/>
                  </a:lnTo>
                  <a:lnTo>
                    <a:pt x="723900" y="0"/>
                  </a:lnTo>
                  <a:lnTo>
                    <a:pt x="780471" y="1440"/>
                  </a:lnTo>
                  <a:lnTo>
                    <a:pt x="835853" y="5692"/>
                  </a:lnTo>
                  <a:lnTo>
                    <a:pt x="889882" y="12648"/>
                  </a:lnTo>
                  <a:lnTo>
                    <a:pt x="942399" y="22201"/>
                  </a:lnTo>
                  <a:lnTo>
                    <a:pt x="993242" y="34247"/>
                  </a:lnTo>
                  <a:lnTo>
                    <a:pt x="1042251" y="48676"/>
                  </a:lnTo>
                  <a:lnTo>
                    <a:pt x="1089264" y="65385"/>
                  </a:lnTo>
                  <a:lnTo>
                    <a:pt x="1134121" y="84265"/>
                  </a:lnTo>
                  <a:lnTo>
                    <a:pt x="1176661" y="105211"/>
                  </a:lnTo>
                  <a:lnTo>
                    <a:pt x="1216722" y="128116"/>
                  </a:lnTo>
                  <a:lnTo>
                    <a:pt x="1254144" y="152873"/>
                  </a:lnTo>
                  <a:lnTo>
                    <a:pt x="1288766" y="179377"/>
                  </a:lnTo>
                  <a:lnTo>
                    <a:pt x="1320427" y="207520"/>
                  </a:lnTo>
                  <a:lnTo>
                    <a:pt x="1348965" y="237196"/>
                  </a:lnTo>
                  <a:lnTo>
                    <a:pt x="1374221" y="268299"/>
                  </a:lnTo>
                  <a:lnTo>
                    <a:pt x="1396033" y="300722"/>
                  </a:lnTo>
                  <a:lnTo>
                    <a:pt x="1414240" y="334359"/>
                  </a:lnTo>
                  <a:lnTo>
                    <a:pt x="1439195" y="404849"/>
                  </a:lnTo>
                  <a:lnTo>
                    <a:pt x="1447800" y="478916"/>
                  </a:lnTo>
                  <a:lnTo>
                    <a:pt x="1445622" y="516344"/>
                  </a:lnTo>
                  <a:lnTo>
                    <a:pt x="1428681" y="588729"/>
                  </a:lnTo>
                  <a:lnTo>
                    <a:pt x="1396033" y="657111"/>
                  </a:lnTo>
                  <a:lnTo>
                    <a:pt x="1374221" y="689534"/>
                  </a:lnTo>
                  <a:lnTo>
                    <a:pt x="1348965" y="720637"/>
                  </a:lnTo>
                  <a:lnTo>
                    <a:pt x="1320427" y="750313"/>
                  </a:lnTo>
                  <a:lnTo>
                    <a:pt x="1288766" y="778456"/>
                  </a:lnTo>
                  <a:lnTo>
                    <a:pt x="1254144" y="804960"/>
                  </a:lnTo>
                  <a:lnTo>
                    <a:pt x="1216722" y="829717"/>
                  </a:lnTo>
                  <a:lnTo>
                    <a:pt x="1176661" y="852622"/>
                  </a:lnTo>
                  <a:lnTo>
                    <a:pt x="1134121" y="873568"/>
                  </a:lnTo>
                  <a:lnTo>
                    <a:pt x="1089264" y="892448"/>
                  </a:lnTo>
                  <a:lnTo>
                    <a:pt x="1042251" y="909157"/>
                  </a:lnTo>
                  <a:lnTo>
                    <a:pt x="993242" y="923586"/>
                  </a:lnTo>
                  <a:lnTo>
                    <a:pt x="942399" y="935632"/>
                  </a:lnTo>
                  <a:lnTo>
                    <a:pt x="889882" y="945185"/>
                  </a:lnTo>
                  <a:lnTo>
                    <a:pt x="835853" y="952141"/>
                  </a:lnTo>
                  <a:lnTo>
                    <a:pt x="780471" y="956393"/>
                  </a:lnTo>
                  <a:lnTo>
                    <a:pt x="723900" y="957833"/>
                  </a:lnTo>
                  <a:lnTo>
                    <a:pt x="667328" y="956393"/>
                  </a:lnTo>
                  <a:lnTo>
                    <a:pt x="611946" y="952141"/>
                  </a:lnTo>
                  <a:lnTo>
                    <a:pt x="557917" y="945185"/>
                  </a:lnTo>
                  <a:lnTo>
                    <a:pt x="505400" y="935632"/>
                  </a:lnTo>
                  <a:lnTo>
                    <a:pt x="454557" y="923586"/>
                  </a:lnTo>
                  <a:lnTo>
                    <a:pt x="405548" y="909157"/>
                  </a:lnTo>
                  <a:lnTo>
                    <a:pt x="358535" y="892448"/>
                  </a:lnTo>
                  <a:lnTo>
                    <a:pt x="313678" y="873568"/>
                  </a:lnTo>
                  <a:lnTo>
                    <a:pt x="271138" y="852622"/>
                  </a:lnTo>
                  <a:lnTo>
                    <a:pt x="231077" y="829717"/>
                  </a:lnTo>
                  <a:lnTo>
                    <a:pt x="193655" y="804960"/>
                  </a:lnTo>
                  <a:lnTo>
                    <a:pt x="159033" y="778456"/>
                  </a:lnTo>
                  <a:lnTo>
                    <a:pt x="127372" y="750313"/>
                  </a:lnTo>
                  <a:lnTo>
                    <a:pt x="98834" y="720637"/>
                  </a:lnTo>
                  <a:lnTo>
                    <a:pt x="73578" y="689534"/>
                  </a:lnTo>
                  <a:lnTo>
                    <a:pt x="51766" y="657111"/>
                  </a:lnTo>
                  <a:lnTo>
                    <a:pt x="33559" y="623474"/>
                  </a:lnTo>
                  <a:lnTo>
                    <a:pt x="8604" y="552984"/>
                  </a:lnTo>
                  <a:lnTo>
                    <a:pt x="0" y="478916"/>
                  </a:lnTo>
                  <a:close/>
                </a:path>
              </a:pathLst>
            </a:custGeom>
            <a:ln w="2514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28800"/>
            <a:ext cx="10058398" cy="5124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4410"/>
              </a:lnSpc>
              <a:spcBef>
                <a:spcPts val="275"/>
              </a:spcBef>
            </a:pPr>
            <a:r>
              <a:rPr dirty="0" spc="-20"/>
              <a:t>Financial </a:t>
            </a:r>
            <a:r>
              <a:rPr dirty="0" spc="-10"/>
              <a:t>Aid </a:t>
            </a:r>
            <a:r>
              <a:rPr dirty="0" spc="100"/>
              <a:t>Staff </a:t>
            </a:r>
            <a:r>
              <a:rPr dirty="0" spc="160"/>
              <a:t>Members  </a:t>
            </a:r>
            <a:r>
              <a:rPr dirty="0" spc="50"/>
              <a:t>ConexED/Cranium </a:t>
            </a:r>
            <a:r>
              <a:rPr dirty="0" spc="5"/>
              <a:t>Cafe</a:t>
            </a:r>
            <a:r>
              <a:rPr dirty="0" spc="-15"/>
              <a:t> </a:t>
            </a:r>
            <a:r>
              <a:rPr dirty="0" spc="130"/>
              <a:t>Accounts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4410"/>
              </a:lnSpc>
              <a:spcBef>
                <a:spcPts val="275"/>
              </a:spcBef>
            </a:pPr>
            <a:r>
              <a:rPr dirty="0" spc="-20"/>
              <a:t>Financial </a:t>
            </a:r>
            <a:r>
              <a:rPr dirty="0" spc="-10"/>
              <a:t>Aid </a:t>
            </a:r>
            <a:r>
              <a:rPr dirty="0" spc="100"/>
              <a:t>Staff </a:t>
            </a:r>
            <a:r>
              <a:rPr dirty="0" spc="160"/>
              <a:t>Members  </a:t>
            </a:r>
            <a:r>
              <a:rPr dirty="0" spc="50"/>
              <a:t>ConexED/Cranium </a:t>
            </a:r>
            <a:r>
              <a:rPr dirty="0" spc="5"/>
              <a:t>Cafe</a:t>
            </a:r>
            <a:r>
              <a:rPr dirty="0" spc="-15"/>
              <a:t> </a:t>
            </a:r>
            <a:r>
              <a:rPr dirty="0" spc="130"/>
              <a:t>Accounts</a:t>
            </a:r>
          </a:p>
        </p:txBody>
      </p:sp>
      <p:sp>
        <p:nvSpPr>
          <p:cNvPr id="3" name="object 3"/>
          <p:cNvSpPr/>
          <p:nvPr/>
        </p:nvSpPr>
        <p:spPr>
          <a:xfrm>
            <a:off x="41909" y="2057400"/>
            <a:ext cx="10016489" cy="514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028" y="839661"/>
            <a:ext cx="4707890" cy="589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5"/>
              <a:t>LAMC </a:t>
            </a:r>
            <a:r>
              <a:rPr dirty="0" spc="30"/>
              <a:t>Home</a:t>
            </a:r>
            <a:r>
              <a:rPr dirty="0" spc="-145"/>
              <a:t> </a:t>
            </a:r>
            <a:r>
              <a:rPr dirty="0" spc="105"/>
              <a:t>Website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52981" y="1394871"/>
            <a:ext cx="3097530" cy="59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50" spc="290" i="1">
                <a:solidFill>
                  <a:srgbClr val="FFFFFF"/>
                </a:solidFill>
                <a:latin typeface="Palatino Linotype"/>
                <a:cs typeface="Palatino Linotype"/>
              </a:rPr>
              <a:t>l</a:t>
            </a:r>
            <a:r>
              <a:rPr dirty="0" sz="3750" spc="285" i="1">
                <a:solidFill>
                  <a:srgbClr val="FFFFFF"/>
                </a:solidFill>
                <a:latin typeface="Palatino Linotype"/>
                <a:cs typeface="Palatino Linotype"/>
              </a:rPr>
              <a:t>am</a:t>
            </a:r>
            <a:r>
              <a:rPr dirty="0" sz="3750" spc="290" i="1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dirty="0" sz="3750" spc="285" i="1">
                <a:solidFill>
                  <a:srgbClr val="FFFFFF"/>
                </a:solidFill>
                <a:latin typeface="Palatino Linotype"/>
                <a:cs typeface="Palatino Linotype"/>
              </a:rPr>
              <a:t>ss</a:t>
            </a:r>
            <a:r>
              <a:rPr dirty="0" sz="3750" spc="290" i="1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dirty="0" sz="3750" spc="285" i="1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dirty="0" sz="3750" spc="290" i="1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dirty="0" sz="3750" spc="285" i="1">
                <a:solidFill>
                  <a:srgbClr val="FFFFFF"/>
                </a:solidFill>
                <a:latin typeface="Palatino Linotype"/>
                <a:cs typeface="Palatino Linotype"/>
              </a:rPr>
              <a:t>.e</a:t>
            </a:r>
            <a:r>
              <a:rPr dirty="0" sz="3750" spc="290" i="1">
                <a:solidFill>
                  <a:srgbClr val="FFFFFF"/>
                </a:solidFill>
                <a:latin typeface="Palatino Linotype"/>
                <a:cs typeface="Palatino Linotype"/>
              </a:rPr>
              <a:t>d</a:t>
            </a:r>
            <a:r>
              <a:rPr dirty="0" sz="3750" i="1">
                <a:solidFill>
                  <a:srgbClr val="FFFFFF"/>
                </a:solidFill>
                <a:latin typeface="Palatino Linotype"/>
                <a:cs typeface="Palatino Linotype"/>
              </a:rPr>
              <a:t>u</a:t>
            </a:r>
            <a:endParaRPr sz="37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250948"/>
            <a:ext cx="9143999" cy="4822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018" y="999438"/>
            <a:ext cx="5523230" cy="589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How </a:t>
            </a:r>
            <a:r>
              <a:rPr dirty="0" spc="15"/>
              <a:t>to </a:t>
            </a:r>
            <a:r>
              <a:rPr dirty="0" spc="165"/>
              <a:t>Access </a:t>
            </a:r>
            <a:r>
              <a:rPr dirty="0" spc="90"/>
              <a:t>SIS</a:t>
            </a:r>
            <a:r>
              <a:rPr dirty="0"/>
              <a:t> </a:t>
            </a:r>
            <a:r>
              <a:rPr dirty="0" spc="100"/>
              <a:t>Portal</a:t>
            </a:r>
          </a:p>
        </p:txBody>
      </p:sp>
      <p:sp>
        <p:nvSpPr>
          <p:cNvPr id="3" name="object 3"/>
          <p:cNvSpPr/>
          <p:nvPr/>
        </p:nvSpPr>
        <p:spPr>
          <a:xfrm>
            <a:off x="426719" y="2250948"/>
            <a:ext cx="9204959" cy="4652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028" y="542335"/>
            <a:ext cx="7520940" cy="10528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Signing </a:t>
            </a:r>
            <a:r>
              <a:rPr dirty="0" spc="70"/>
              <a:t>into </a:t>
            </a:r>
            <a:r>
              <a:rPr dirty="0" spc="90"/>
              <a:t>SIS</a:t>
            </a:r>
            <a:r>
              <a:rPr dirty="0" spc="114"/>
              <a:t> </a:t>
            </a:r>
            <a:r>
              <a:rPr dirty="0" spc="100"/>
              <a:t>Portal</a:t>
            </a:r>
          </a:p>
          <a:p>
            <a:pPr marL="1477010">
              <a:lnSpc>
                <a:spcPct val="100000"/>
              </a:lnSpc>
              <a:spcBef>
                <a:spcPts val="45"/>
              </a:spcBef>
            </a:pPr>
            <a:r>
              <a:rPr dirty="0" sz="3000" spc="65"/>
              <a:t>Student </a:t>
            </a:r>
            <a:r>
              <a:rPr dirty="0" sz="3000" spc="-90"/>
              <a:t>ID </a:t>
            </a:r>
            <a:r>
              <a:rPr dirty="0" sz="3000" spc="45"/>
              <a:t>Number </a:t>
            </a:r>
            <a:r>
              <a:rPr dirty="0" sz="3000" spc="65"/>
              <a:t>and</a:t>
            </a:r>
            <a:r>
              <a:rPr dirty="0" sz="3000" spc="-65"/>
              <a:t> </a:t>
            </a:r>
            <a:r>
              <a:rPr dirty="0" sz="3000" spc="80"/>
              <a:t>Password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483108" y="2250948"/>
            <a:ext cx="9148570" cy="4652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4658" y="514511"/>
            <a:ext cx="5206365" cy="1149350"/>
          </a:xfrm>
          <a:prstGeom prst="rect"/>
        </p:spPr>
        <p:txBody>
          <a:bodyPr wrap="square" lIns="0" tIns="34925" rIns="0" bIns="0" rtlCol="0" vert="horz">
            <a:spAutoFit/>
          </a:bodyPr>
          <a:lstStyle/>
          <a:p>
            <a:pPr marL="12700" marR="5080" indent="415290">
              <a:lnSpc>
                <a:spcPts val="4410"/>
              </a:lnSpc>
              <a:spcBef>
                <a:spcPts val="275"/>
              </a:spcBef>
            </a:pPr>
            <a:r>
              <a:rPr dirty="0" spc="-25"/>
              <a:t>How </a:t>
            </a:r>
            <a:r>
              <a:rPr dirty="0" spc="15"/>
              <a:t>to </a:t>
            </a:r>
            <a:r>
              <a:rPr dirty="0" spc="135"/>
              <a:t>Reach </a:t>
            </a:r>
            <a:r>
              <a:rPr dirty="0" spc="65"/>
              <a:t>us </a:t>
            </a:r>
            <a:r>
              <a:rPr dirty="0" spc="130"/>
              <a:t>on  </a:t>
            </a:r>
            <a:r>
              <a:rPr dirty="0" spc="50"/>
              <a:t>ConexED/Cranium</a:t>
            </a:r>
            <a:r>
              <a:rPr dirty="0" spc="-10"/>
              <a:t> </a:t>
            </a:r>
            <a:r>
              <a:rPr dirty="0" spc="10"/>
              <a:t>Cafe</a:t>
            </a:r>
          </a:p>
        </p:txBody>
      </p:sp>
      <p:sp>
        <p:nvSpPr>
          <p:cNvPr id="3" name="object 3"/>
          <p:cNvSpPr/>
          <p:nvPr/>
        </p:nvSpPr>
        <p:spPr>
          <a:xfrm>
            <a:off x="426719" y="2250948"/>
            <a:ext cx="9204959" cy="4652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018" y="999438"/>
            <a:ext cx="7600950" cy="589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0"/>
              <a:t>Accessing </a:t>
            </a:r>
            <a:r>
              <a:rPr dirty="0" spc="50"/>
              <a:t>ConexED/Cranium</a:t>
            </a:r>
            <a:r>
              <a:rPr dirty="0" spc="30"/>
              <a:t> </a:t>
            </a:r>
            <a:r>
              <a:rPr dirty="0" spc="10"/>
              <a:t>Cafe</a:t>
            </a:r>
          </a:p>
        </p:txBody>
      </p:sp>
      <p:sp>
        <p:nvSpPr>
          <p:cNvPr id="3" name="object 3"/>
          <p:cNvSpPr/>
          <p:nvPr/>
        </p:nvSpPr>
        <p:spPr>
          <a:xfrm>
            <a:off x="509777" y="2250948"/>
            <a:ext cx="9121901" cy="4652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018" y="992672"/>
            <a:ext cx="4941570" cy="5969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40"/>
              <a:t>Select </a:t>
            </a:r>
            <a:r>
              <a:rPr dirty="0" spc="90"/>
              <a:t>the </a:t>
            </a:r>
            <a:r>
              <a:rPr dirty="0" sz="3750" spc="190" i="1">
                <a:latin typeface="Palatino Linotype"/>
                <a:cs typeface="Palatino Linotype"/>
              </a:rPr>
              <a:t>Canvas</a:t>
            </a:r>
            <a:r>
              <a:rPr dirty="0" sz="3750" spc="195" i="1">
                <a:latin typeface="Palatino Linotype"/>
                <a:cs typeface="Palatino Linotype"/>
              </a:rPr>
              <a:t> </a:t>
            </a:r>
            <a:r>
              <a:rPr dirty="0" spc="35"/>
              <a:t>logo</a:t>
            </a:r>
            <a:endParaRPr sz="375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19" y="2250948"/>
            <a:ext cx="9204959" cy="4652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018" y="999438"/>
            <a:ext cx="6896100" cy="589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5"/>
              <a:t>Agree </a:t>
            </a:r>
            <a:r>
              <a:rPr dirty="0" spc="15"/>
              <a:t>to </a:t>
            </a:r>
            <a:r>
              <a:rPr dirty="0" spc="135"/>
              <a:t>Terms </a:t>
            </a:r>
            <a:r>
              <a:rPr dirty="0" spc="15"/>
              <a:t>to </a:t>
            </a:r>
            <a:r>
              <a:rPr dirty="0" spc="85"/>
              <a:t>use</a:t>
            </a:r>
            <a:r>
              <a:rPr dirty="0" spc="90"/>
              <a:t> </a:t>
            </a:r>
            <a:r>
              <a:rPr dirty="0" spc="-5"/>
              <a:t>ConexED</a:t>
            </a:r>
          </a:p>
        </p:txBody>
      </p:sp>
      <p:sp>
        <p:nvSpPr>
          <p:cNvPr id="3" name="object 3"/>
          <p:cNvSpPr/>
          <p:nvPr/>
        </p:nvSpPr>
        <p:spPr>
          <a:xfrm>
            <a:off x="426719" y="2305811"/>
            <a:ext cx="9204959" cy="4543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018" y="999438"/>
            <a:ext cx="3852545" cy="589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5"/>
              <a:t>Authorize</a:t>
            </a:r>
            <a:r>
              <a:rPr dirty="0" spc="-145"/>
              <a:t> </a:t>
            </a:r>
            <a:r>
              <a:rPr dirty="0" spc="200"/>
              <a:t>Access</a:t>
            </a:r>
          </a:p>
        </p:txBody>
      </p:sp>
      <p:sp>
        <p:nvSpPr>
          <p:cNvPr id="3" name="object 3"/>
          <p:cNvSpPr/>
          <p:nvPr/>
        </p:nvSpPr>
        <p:spPr>
          <a:xfrm>
            <a:off x="483108" y="2305811"/>
            <a:ext cx="9148570" cy="4543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Cranium Cafe Steps</dc:title>
  <dcterms:created xsi:type="dcterms:W3CDTF">2020-12-08T23:49:10Z</dcterms:created>
  <dcterms:modified xsi:type="dcterms:W3CDTF">2020-12-08T23:49:10Z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2020-11-13T00:00:00Z</vt:filetime>
  </property>
  <property fmtid="{D5CDD505-2E9C-101B-9397-08002B2CF9AE}" pid="3" name="Creator">
    <vt:lpwstr>Google</vt:lpwstr>
  </property>
  <property fmtid="{D5CDD505-2E9C-101B-9397-08002B2CF9AE}" pid="4" name="LastSaved">
    <vt:filetime>2020-12-08T00:00:00Z</vt:filetime>
  </property>
</Properties>
</file>