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8" r:id="rId3"/>
    <p:sldId id="259" r:id="rId4"/>
    <p:sldId id="257" r:id="rId5"/>
    <p:sldId id="260" r:id="rId6"/>
    <p:sldId id="262" r:id="rId7"/>
    <p:sldId id="265" r:id="rId8"/>
    <p:sldId id="261" r:id="rId9"/>
    <p:sldId id="263" r:id="rId10"/>
    <p:sldId id="264"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75428" autoAdjust="0"/>
  </p:normalViewPr>
  <p:slideViewPr>
    <p:cSldViewPr snapToGrid="0" showGuides="1">
      <p:cViewPr varScale="1">
        <p:scale>
          <a:sx n="61" d="100"/>
          <a:sy n="61" d="100"/>
        </p:scale>
        <p:origin x="93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C35CCC-3FC9-4847-936E-4DE5F305AAD5}" type="datetimeFigureOut">
              <a:rPr lang="en-US" smtClean="0"/>
              <a:t>9/17/2019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9FBD3-4FEF-45C1-9C91-E1C2299C66E7}" type="slidenum">
              <a:rPr lang="en-US" smtClean="0"/>
              <a:t>‹#›</a:t>
            </a:fld>
            <a:endParaRPr lang="en-US"/>
          </a:p>
        </p:txBody>
      </p:sp>
    </p:spTree>
    <p:extLst>
      <p:ext uri="{BB962C8B-B14F-4D97-AF65-F5344CB8AC3E}">
        <p14:creationId xmlns:p14="http://schemas.microsoft.com/office/powerpoint/2010/main" val="1649716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human-memory.net/processes_storage.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by Diane</a:t>
            </a:r>
            <a:r>
              <a:rPr lang="en-US" baseline="0" dirty="0" smtClean="0"/>
              <a:t> Livio, </a:t>
            </a:r>
            <a:r>
              <a:rPr lang="en-US" baseline="0" smtClean="0"/>
              <a:t>Life Sciences</a:t>
            </a:r>
            <a:endParaRPr lang="en-US"/>
          </a:p>
        </p:txBody>
      </p:sp>
      <p:sp>
        <p:nvSpPr>
          <p:cNvPr id="4" name="Slide Number Placeholder 3"/>
          <p:cNvSpPr>
            <a:spLocks noGrp="1"/>
          </p:cNvSpPr>
          <p:nvPr>
            <p:ph type="sldNum" sz="quarter" idx="10"/>
          </p:nvPr>
        </p:nvSpPr>
        <p:spPr/>
        <p:txBody>
          <a:bodyPr/>
          <a:lstStyle/>
          <a:p>
            <a:fld id="{5389FBD3-4FEF-45C1-9C91-E1C2299C66E7}" type="slidenum">
              <a:rPr lang="en-US" smtClean="0"/>
              <a:t>1</a:t>
            </a:fld>
            <a:endParaRPr lang="en-US"/>
          </a:p>
        </p:txBody>
      </p:sp>
    </p:spTree>
    <p:extLst>
      <p:ext uri="{BB962C8B-B14F-4D97-AF65-F5344CB8AC3E}">
        <p14:creationId xmlns:p14="http://schemas.microsoft.com/office/powerpoint/2010/main" val="3759248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fail this, I don’t know</a:t>
            </a:r>
            <a:r>
              <a:rPr lang="en-US" baseline="0" dirty="0" smtClean="0"/>
              <a:t> anything!”  </a:t>
            </a:r>
            <a:r>
              <a:rPr lang="en-US" baseline="0" dirty="0" smtClean="0">
                <a:sym typeface="Wingdings" panose="05000000000000000000" pitchFamily="2" charset="2"/>
              </a:rPr>
              <a:t> “That would be unfortunate and does sound scary, but I do in fact know quite a lot.  I did my homework.  I studied multiple times throughout the week.  I talked to tutors.  I took lots of notes.  I got this.”</a:t>
            </a:r>
          </a:p>
          <a:p>
            <a:endParaRPr lang="en-US" baseline="0" dirty="0" smtClean="0">
              <a:sym typeface="Wingdings" panose="05000000000000000000" pitchFamily="2" charset="2"/>
            </a:endParaRPr>
          </a:p>
          <a:p>
            <a:r>
              <a:rPr lang="en-US" baseline="0" dirty="0" smtClean="0">
                <a:sym typeface="Wingdings" panose="05000000000000000000" pitchFamily="2" charset="2"/>
              </a:rPr>
              <a:t>Marking up the test with the “talking to the text” technique is a way to shift your brain activity from the involuntary stress response to the voluntary thought processes you need to engage to answer questions</a:t>
            </a:r>
          </a:p>
          <a:p>
            <a:endParaRPr lang="en-US" baseline="0" dirty="0" smtClean="0">
              <a:sym typeface="Wingdings" panose="05000000000000000000" pitchFamily="2" charset="2"/>
            </a:endParaRPr>
          </a:p>
          <a:p>
            <a:r>
              <a:rPr lang="en-US" baseline="0" dirty="0" smtClean="0">
                <a:sym typeface="Wingdings" panose="05000000000000000000" pitchFamily="2" charset="2"/>
              </a:rPr>
              <a:t>By investing pockets of focused time throughout your schedule, you’ll have more to draw confidence from when you need it!</a:t>
            </a:r>
            <a:endParaRPr lang="en-US" baseline="0" dirty="0" smtClean="0"/>
          </a:p>
        </p:txBody>
      </p:sp>
      <p:sp>
        <p:nvSpPr>
          <p:cNvPr id="4" name="Slide Number Placeholder 3"/>
          <p:cNvSpPr>
            <a:spLocks noGrp="1"/>
          </p:cNvSpPr>
          <p:nvPr>
            <p:ph type="sldNum" sz="quarter" idx="10"/>
          </p:nvPr>
        </p:nvSpPr>
        <p:spPr/>
        <p:txBody>
          <a:bodyPr/>
          <a:lstStyle/>
          <a:p>
            <a:fld id="{5389FBD3-4FEF-45C1-9C91-E1C2299C66E7}" type="slidenum">
              <a:rPr lang="en-US" smtClean="0"/>
              <a:t>11</a:t>
            </a:fld>
            <a:endParaRPr lang="en-US"/>
          </a:p>
        </p:txBody>
      </p:sp>
    </p:spTree>
    <p:extLst>
      <p:ext uri="{BB962C8B-B14F-4D97-AF65-F5344CB8AC3E}">
        <p14:creationId xmlns:p14="http://schemas.microsoft.com/office/powerpoint/2010/main" val="1937820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a:t>
            </a:r>
          </a:p>
          <a:p>
            <a:r>
              <a:rPr lang="en-US" dirty="0" smtClean="0"/>
              <a:t>If a student asks me</a:t>
            </a:r>
            <a:r>
              <a:rPr lang="en-US" baseline="0" dirty="0" smtClean="0"/>
              <a:t> how they can do better on tests, these are the kinds of questions I will ask to get them to be honest with themselves about what will be a more effective and efficient use of their study time</a:t>
            </a:r>
          </a:p>
          <a:p>
            <a:endParaRPr lang="en-US" baseline="0" dirty="0" smtClean="0"/>
          </a:p>
          <a:p>
            <a:r>
              <a:rPr lang="en-US" baseline="0" dirty="0" smtClean="0"/>
              <a:t>Are they utilizing all the resources available?  </a:t>
            </a:r>
          </a:p>
          <a:p>
            <a:r>
              <a:rPr lang="en-US" baseline="0" dirty="0" smtClean="0"/>
              <a:t>Are they setting aside time that is free from distractions to maintain focus? (Pomodoro technique recommends 25 min on a kitchen timer, focusing on one task with phone on silent, then taking a 5min break)</a:t>
            </a:r>
          </a:p>
          <a:p>
            <a:r>
              <a:rPr lang="en-US" baseline="0" dirty="0" smtClean="0"/>
              <a:t>Are they taking an active approach to their studying, beyond just reading the text or rushing to just get the right answers on the homework problems without paying attention to their problem-solving process?</a:t>
            </a:r>
          </a:p>
          <a:p>
            <a:r>
              <a:rPr lang="en-US" baseline="0" dirty="0" smtClean="0"/>
              <a:t>Are they taking thoughtful notes during class, making notations of questions or insights, beyond just copying what the instructor says or writes?</a:t>
            </a:r>
          </a:p>
          <a:p>
            <a:r>
              <a:rPr lang="en-US" baseline="0" dirty="0" smtClean="0"/>
              <a:t>Are they only reviewing the material after class or when they are completing the associated homework assignment, as opposed to skimming before class and reviewing throughout the week?</a:t>
            </a:r>
          </a:p>
          <a:p>
            <a:endParaRPr lang="en-US" dirty="0"/>
          </a:p>
        </p:txBody>
      </p:sp>
      <p:sp>
        <p:nvSpPr>
          <p:cNvPr id="4" name="Slide Number Placeholder 3"/>
          <p:cNvSpPr>
            <a:spLocks noGrp="1"/>
          </p:cNvSpPr>
          <p:nvPr>
            <p:ph type="sldNum" sz="quarter" idx="10"/>
          </p:nvPr>
        </p:nvSpPr>
        <p:spPr/>
        <p:txBody>
          <a:bodyPr/>
          <a:lstStyle/>
          <a:p>
            <a:fld id="{5389FBD3-4FEF-45C1-9C91-E1C2299C66E7}" type="slidenum">
              <a:rPr lang="en-US" smtClean="0"/>
              <a:t>12</a:t>
            </a:fld>
            <a:endParaRPr lang="en-US"/>
          </a:p>
        </p:txBody>
      </p:sp>
    </p:spTree>
    <p:extLst>
      <p:ext uri="{BB962C8B-B14F-4D97-AF65-F5344CB8AC3E}">
        <p14:creationId xmlns:p14="http://schemas.microsoft.com/office/powerpoint/2010/main" val="273112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 students spend 5 – 10 min with</a:t>
            </a:r>
            <a:r>
              <a:rPr lang="en-US" baseline="0" dirty="0" smtClean="0"/>
              <a:t> the excerpt from the Freedom to Learn text.  Point out to them that there quote has been formatted to provide plenty of space for them to record notations  of every thought that they have as they read.  They should take their time and be conscientious of  their thought process without filtering – write down any questions, thoughts, connections, </a:t>
            </a:r>
            <a:r>
              <a:rPr lang="en-US" baseline="0" dirty="0" err="1" smtClean="0"/>
              <a:t>etc</a:t>
            </a:r>
            <a:r>
              <a:rPr lang="en-US" baseline="0" dirty="0" smtClean="0"/>
              <a:t> that come to mind.</a:t>
            </a:r>
            <a:endParaRPr lang="en-US" dirty="0"/>
          </a:p>
        </p:txBody>
      </p:sp>
      <p:sp>
        <p:nvSpPr>
          <p:cNvPr id="4" name="Slide Number Placeholder 3"/>
          <p:cNvSpPr>
            <a:spLocks noGrp="1"/>
          </p:cNvSpPr>
          <p:nvPr>
            <p:ph type="sldNum" sz="quarter" idx="10"/>
          </p:nvPr>
        </p:nvSpPr>
        <p:spPr/>
        <p:txBody>
          <a:bodyPr/>
          <a:lstStyle/>
          <a:p>
            <a:fld id="{5389FBD3-4FEF-45C1-9C91-E1C2299C66E7}" type="slidenum">
              <a:rPr lang="en-US" smtClean="0"/>
              <a:t>2</a:t>
            </a:fld>
            <a:endParaRPr lang="en-US"/>
          </a:p>
        </p:txBody>
      </p:sp>
    </p:spTree>
    <p:extLst>
      <p:ext uri="{BB962C8B-B14F-4D97-AF65-F5344CB8AC3E}">
        <p14:creationId xmlns:p14="http://schemas.microsoft.com/office/powerpoint/2010/main" val="209749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the students 5 min to share their thoughts with each other about this quote – do you they want to challenge any part of it?  Was anything particularly interesting or thought-provoking?  What can they take away from reading this?</a:t>
            </a:r>
            <a:endParaRPr lang="en-US" dirty="0"/>
          </a:p>
        </p:txBody>
      </p:sp>
      <p:sp>
        <p:nvSpPr>
          <p:cNvPr id="4" name="Slide Number Placeholder 3"/>
          <p:cNvSpPr>
            <a:spLocks noGrp="1"/>
          </p:cNvSpPr>
          <p:nvPr>
            <p:ph type="sldNum" sz="quarter" idx="10"/>
          </p:nvPr>
        </p:nvSpPr>
        <p:spPr/>
        <p:txBody>
          <a:bodyPr/>
          <a:lstStyle/>
          <a:p>
            <a:fld id="{5389FBD3-4FEF-45C1-9C91-E1C2299C66E7}" type="slidenum">
              <a:rPr lang="en-US" smtClean="0"/>
              <a:t>3</a:t>
            </a:fld>
            <a:endParaRPr lang="en-US"/>
          </a:p>
        </p:txBody>
      </p:sp>
    </p:spTree>
    <p:extLst>
      <p:ext uri="{BB962C8B-B14F-4D97-AF65-F5344CB8AC3E}">
        <p14:creationId xmlns:p14="http://schemas.microsoft.com/office/powerpoint/2010/main" val="261676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students can use the week grid to be honest with themselves about how much time they</a:t>
            </a:r>
            <a:r>
              <a:rPr lang="en-US" baseline="0" dirty="0" smtClean="0"/>
              <a:t> devote to everything in their life and see if there are times that aren’t used efficiently or could be better devoted to their obligations from their classes</a:t>
            </a:r>
            <a:endParaRPr lang="en-US" dirty="0" smtClean="0"/>
          </a:p>
          <a:p>
            <a:r>
              <a:rPr lang="en-US" dirty="0" smtClean="0"/>
              <a:t>The picture is</a:t>
            </a:r>
            <a:r>
              <a:rPr lang="en-US" baseline="0" dirty="0" smtClean="0"/>
              <a:t> the metaphor about how we make time for everything in our life – need to prioritize!  Most important stuff first, the big stuff that keep us alive and stable goes in the jar first to take care of ourselves and our health… meet your most important obligations with family, work, school… then you can fill in the gaps with the smaller stuff - if you put too much time and focus on the less important stuff, you’ll run out of time or burn out without being able to fit in the big stuff</a:t>
            </a:r>
          </a:p>
          <a:p>
            <a:r>
              <a:rPr lang="en-US" baseline="0" dirty="0" smtClean="0"/>
              <a:t>It’s important to be honest with oneself about how much time they need to feel confident on the material for a class, time beyond the minimum needed to complete homework and attend classes – do you spread this time out over multiple days or try to accomplish it with one big cram session?</a:t>
            </a:r>
          </a:p>
          <a:p>
            <a:r>
              <a:rPr lang="en-US" baseline="0" dirty="0" smtClean="0"/>
              <a:t>It’s helpful to mark down time for homework and studying to remember to keep it available each week!</a:t>
            </a:r>
            <a:endParaRPr lang="en-US" dirty="0"/>
          </a:p>
        </p:txBody>
      </p:sp>
      <p:sp>
        <p:nvSpPr>
          <p:cNvPr id="4" name="Slide Number Placeholder 3"/>
          <p:cNvSpPr>
            <a:spLocks noGrp="1"/>
          </p:cNvSpPr>
          <p:nvPr>
            <p:ph type="sldNum" sz="quarter" idx="10"/>
          </p:nvPr>
        </p:nvSpPr>
        <p:spPr/>
        <p:txBody>
          <a:bodyPr/>
          <a:lstStyle/>
          <a:p>
            <a:fld id="{5389FBD3-4FEF-45C1-9C91-E1C2299C66E7}" type="slidenum">
              <a:rPr lang="en-US" smtClean="0"/>
              <a:t>5</a:t>
            </a:fld>
            <a:endParaRPr lang="en-US"/>
          </a:p>
        </p:txBody>
      </p:sp>
    </p:spTree>
    <p:extLst>
      <p:ext uri="{BB962C8B-B14F-4D97-AF65-F5344CB8AC3E}">
        <p14:creationId xmlns:p14="http://schemas.microsoft.com/office/powerpoint/2010/main" val="196589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 students take a few minutes</a:t>
            </a:r>
            <a:r>
              <a:rPr lang="en-US" baseline="0" dirty="0" smtClean="0"/>
              <a:t> to interpret the graph and consider what it represents</a:t>
            </a:r>
          </a:p>
          <a:p>
            <a:endParaRPr lang="en-US" baseline="0" dirty="0" smtClean="0"/>
          </a:p>
          <a:p>
            <a:r>
              <a:rPr lang="en-US" baseline="0" dirty="0" smtClean="0"/>
              <a:t>Conclusion: it’s better to set aside time throughout the week on multiple days, even if for short periods of review, than to wait until one big cram session – especially since it will be hard to stay efficient and focused for long periods of time without getting tired or stressed out</a:t>
            </a:r>
            <a:endParaRPr lang="en-US" dirty="0"/>
          </a:p>
        </p:txBody>
      </p:sp>
      <p:sp>
        <p:nvSpPr>
          <p:cNvPr id="4" name="Slide Number Placeholder 3"/>
          <p:cNvSpPr>
            <a:spLocks noGrp="1"/>
          </p:cNvSpPr>
          <p:nvPr>
            <p:ph type="sldNum" sz="quarter" idx="10"/>
          </p:nvPr>
        </p:nvSpPr>
        <p:spPr/>
        <p:txBody>
          <a:bodyPr/>
          <a:lstStyle/>
          <a:p>
            <a:fld id="{5389FBD3-4FEF-45C1-9C91-E1C2299C66E7}" type="slidenum">
              <a:rPr lang="en-US" smtClean="0"/>
              <a:t>6</a:t>
            </a:fld>
            <a:endParaRPr lang="en-US"/>
          </a:p>
        </p:txBody>
      </p:sp>
    </p:spTree>
    <p:extLst>
      <p:ext uri="{BB962C8B-B14F-4D97-AF65-F5344CB8AC3E}">
        <p14:creationId xmlns:p14="http://schemas.microsoft.com/office/powerpoint/2010/main" val="1211274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the students to take a moment to be honest and consider the last time they felt anxious about taking a test – reminding them this is a supportive environment, so it’s ok to feel vulnerable.  Most people have at least one subject they feel particularly nervous about when it comes to exam time, and a math test is certainly a commonly shared source of worry!</a:t>
            </a:r>
            <a:endParaRPr lang="en-US" dirty="0"/>
          </a:p>
        </p:txBody>
      </p:sp>
      <p:sp>
        <p:nvSpPr>
          <p:cNvPr id="4" name="Slide Number Placeholder 3"/>
          <p:cNvSpPr>
            <a:spLocks noGrp="1"/>
          </p:cNvSpPr>
          <p:nvPr>
            <p:ph type="sldNum" sz="quarter" idx="10"/>
          </p:nvPr>
        </p:nvSpPr>
        <p:spPr/>
        <p:txBody>
          <a:bodyPr/>
          <a:lstStyle/>
          <a:p>
            <a:fld id="{5389FBD3-4FEF-45C1-9C91-E1C2299C66E7}" type="slidenum">
              <a:rPr lang="en-US" smtClean="0"/>
              <a:t>7</a:t>
            </a:fld>
            <a:endParaRPr lang="en-US"/>
          </a:p>
        </p:txBody>
      </p:sp>
    </p:spTree>
    <p:extLst>
      <p:ext uri="{BB962C8B-B14F-4D97-AF65-F5344CB8AC3E}">
        <p14:creationId xmlns:p14="http://schemas.microsoft.com/office/powerpoint/2010/main" val="3522181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is from</a:t>
            </a:r>
            <a:r>
              <a:rPr lang="en-US" baseline="0" dirty="0" smtClean="0"/>
              <a:t> The Human Memory website:</a:t>
            </a:r>
            <a:r>
              <a:rPr lang="en-US" dirty="0" smtClean="0"/>
              <a:t> </a:t>
            </a:r>
            <a:r>
              <a:rPr lang="en-US" dirty="0" smtClean="0">
                <a:hlinkClick r:id="rId3"/>
              </a:rPr>
              <a:t>http://www.human-memory.net/processes_storage.html</a:t>
            </a:r>
            <a:endParaRPr lang="en-US" dirty="0"/>
          </a:p>
        </p:txBody>
      </p:sp>
      <p:sp>
        <p:nvSpPr>
          <p:cNvPr id="4" name="Slide Number Placeholder 3"/>
          <p:cNvSpPr>
            <a:spLocks noGrp="1"/>
          </p:cNvSpPr>
          <p:nvPr>
            <p:ph type="sldNum" sz="quarter" idx="10"/>
          </p:nvPr>
        </p:nvSpPr>
        <p:spPr/>
        <p:txBody>
          <a:bodyPr/>
          <a:lstStyle/>
          <a:p>
            <a:fld id="{5389FBD3-4FEF-45C1-9C91-E1C2299C66E7}" type="slidenum">
              <a:rPr lang="en-US" smtClean="0"/>
              <a:t>8</a:t>
            </a:fld>
            <a:endParaRPr lang="en-US"/>
          </a:p>
        </p:txBody>
      </p:sp>
    </p:spTree>
    <p:extLst>
      <p:ext uri="{BB962C8B-B14F-4D97-AF65-F5344CB8AC3E}">
        <p14:creationId xmlns:p14="http://schemas.microsoft.com/office/powerpoint/2010/main" val="305817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cerebral</a:t>
            </a:r>
            <a:r>
              <a:rPr lang="en-US" baseline="0" dirty="0" smtClean="0"/>
              <a:t> cortex has neural networks that you are consciously aware of and voluntarily control, such as in the prefrontal cortex marked in the image, which is important in decision making.</a:t>
            </a:r>
          </a:p>
          <a:p>
            <a:r>
              <a:rPr lang="en-US" baseline="0" dirty="0" smtClean="0"/>
              <a:t>What does this mean?</a:t>
            </a:r>
            <a:endParaRPr lang="en-US" dirty="0"/>
          </a:p>
        </p:txBody>
      </p:sp>
      <p:sp>
        <p:nvSpPr>
          <p:cNvPr id="4" name="Slide Number Placeholder 3"/>
          <p:cNvSpPr>
            <a:spLocks noGrp="1"/>
          </p:cNvSpPr>
          <p:nvPr>
            <p:ph type="sldNum" sz="quarter" idx="10"/>
          </p:nvPr>
        </p:nvSpPr>
        <p:spPr/>
        <p:txBody>
          <a:bodyPr/>
          <a:lstStyle/>
          <a:p>
            <a:fld id="{5389FBD3-4FEF-45C1-9C91-E1C2299C66E7}" type="slidenum">
              <a:rPr lang="en-US" smtClean="0"/>
              <a:t>9</a:t>
            </a:fld>
            <a:endParaRPr lang="en-US"/>
          </a:p>
        </p:txBody>
      </p:sp>
    </p:spTree>
    <p:extLst>
      <p:ext uri="{BB962C8B-B14F-4D97-AF65-F5344CB8AC3E}">
        <p14:creationId xmlns:p14="http://schemas.microsoft.com/office/powerpoint/2010/main" val="375860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you noticed that when you are feeling anxious or scared, someone telling you “don’t worry, don’t worry, don’t worry” doesn’t really stop your feeling of worry?  If anything, it might make it worse, as your brain wonders “is that because there actually is something to worry about?”</a:t>
            </a:r>
          </a:p>
          <a:p>
            <a:r>
              <a:rPr lang="en-US" baseline="0" dirty="0" smtClean="0"/>
              <a:t>Feeling stressed, scared, or anxious is connected to the sympathetic nervous system, the parts of our brain and nerves that trigger the fight-or-flight response of increased heart rate, tightening of the stomach, increased breathing rate, </a:t>
            </a:r>
            <a:r>
              <a:rPr lang="en-US" baseline="0" dirty="0" err="1" smtClean="0"/>
              <a:t>etc</a:t>
            </a:r>
            <a:r>
              <a:rPr lang="en-US" baseline="0" dirty="0" smtClean="0"/>
              <a:t>…  We don’t have conscious control of this, it just happens as reflex.  (Try to tell your heart to beat faster… doesn’t work that way.)</a:t>
            </a:r>
            <a:endParaRPr lang="en-US" baseline="0" dirty="0" smtClean="0"/>
          </a:p>
          <a:p>
            <a:r>
              <a:rPr lang="en-US" baseline="0" dirty="0" smtClean="0"/>
              <a:t>Anxiety in particular is when this neural network is over active – the brain interprets some signals as a threat and is trying to automatically fire up parts of your body to keep you safe.  But this can create a loop of anxious thoughts that will distract your conscious awareness from what’s really going on – doing some math problems, taking a test, reading a challenging text,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389FBD3-4FEF-45C1-9C91-E1C2299C66E7}" type="slidenum">
              <a:rPr lang="en-US" smtClean="0"/>
              <a:t>10</a:t>
            </a:fld>
            <a:endParaRPr lang="en-US"/>
          </a:p>
        </p:txBody>
      </p:sp>
    </p:spTree>
    <p:extLst>
      <p:ext uri="{BB962C8B-B14F-4D97-AF65-F5344CB8AC3E}">
        <p14:creationId xmlns:p14="http://schemas.microsoft.com/office/powerpoint/2010/main" val="359931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9/17/2019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9/17/2019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0" y="1413978"/>
            <a:ext cx="10572000" cy="2971051"/>
          </a:xfrm>
        </p:spPr>
        <p:txBody>
          <a:bodyPr/>
          <a:lstStyle/>
          <a:p>
            <a:r>
              <a:rPr lang="en-US" dirty="0" smtClean="0"/>
              <a:t>Strategy for the Semester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97066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COUNTERS the involuntary activity of the fight-or-flight response!</a:t>
            </a:r>
            <a:endParaRPr lang="en-US" dirty="0"/>
          </a:p>
        </p:txBody>
      </p:sp>
      <p:sp>
        <p:nvSpPr>
          <p:cNvPr id="3" name="Text Placeholder 2"/>
          <p:cNvSpPr>
            <a:spLocks noGrp="1"/>
          </p:cNvSpPr>
          <p:nvPr>
            <p:ph type="body" sz="quarter" idx="16"/>
          </p:nvPr>
        </p:nvSpPr>
        <p:spPr>
          <a:xfrm>
            <a:off x="6244491" y="3106026"/>
            <a:ext cx="5611178" cy="3251435"/>
          </a:xfrm>
        </p:spPr>
        <p:txBody>
          <a:bodyPr>
            <a:noAutofit/>
          </a:bodyPr>
          <a:lstStyle/>
          <a:p>
            <a:r>
              <a:rPr lang="en-US" sz="2800" dirty="0" smtClean="0"/>
              <a:t>Feeling stressed or anxious?  </a:t>
            </a:r>
          </a:p>
          <a:p>
            <a:r>
              <a:rPr lang="en-US" sz="2800" dirty="0" smtClean="0"/>
              <a:t>Your brain is just trying to protect you from a perceived danger, and sometimes it overestimates...</a:t>
            </a:r>
          </a:p>
          <a:p>
            <a:r>
              <a:rPr lang="en-US" sz="2800" dirty="0" smtClean="0"/>
              <a:t>And this can be an unnecessary distraction!</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9741" y="0"/>
            <a:ext cx="2440678" cy="3050847"/>
          </a:xfrm>
          <a:prstGeom prst="rect">
            <a:avLst/>
          </a:prstGeom>
        </p:spPr>
      </p:pic>
    </p:spTree>
    <p:extLst>
      <p:ext uri="{BB962C8B-B14F-4D97-AF65-F5344CB8AC3E}">
        <p14:creationId xmlns:p14="http://schemas.microsoft.com/office/powerpoint/2010/main" val="411006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counter the distracting anxious thoughts?</a:t>
            </a:r>
            <a:endParaRPr lang="en-US"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sz="quarter" idx="16"/>
          </p:nvPr>
        </p:nvSpPr>
        <p:spPr>
          <a:xfrm>
            <a:off x="7267904" y="1081456"/>
            <a:ext cx="4240924" cy="4075465"/>
          </a:xfrm>
        </p:spPr>
        <p:txBody>
          <a:bodyPr/>
          <a:lstStyle/>
          <a:p>
            <a:r>
              <a:rPr lang="en-US" sz="2800" dirty="0" smtClean="0"/>
              <a:t>Acknowledge the worry, then set it aside!</a:t>
            </a:r>
          </a:p>
          <a:p>
            <a:r>
              <a:rPr lang="en-US" sz="2800" dirty="0" smtClean="0"/>
              <a:t>Acknowledge your efforts!</a:t>
            </a:r>
          </a:p>
          <a:p>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758" y="3429000"/>
            <a:ext cx="3373821" cy="3373821"/>
          </a:xfrm>
          <a:prstGeom prst="rect">
            <a:avLst/>
          </a:prstGeom>
        </p:spPr>
      </p:pic>
    </p:spTree>
    <p:extLst>
      <p:ext uri="{BB962C8B-B14F-4D97-AF65-F5344CB8AC3E}">
        <p14:creationId xmlns:p14="http://schemas.microsoft.com/office/powerpoint/2010/main" val="23156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636374"/>
            <a:ext cx="10571998" cy="970450"/>
          </a:xfrm>
        </p:spPr>
        <p:txBody>
          <a:bodyPr/>
          <a:lstStyle/>
          <a:p>
            <a:r>
              <a:rPr lang="en-US" dirty="0" smtClean="0"/>
              <a:t>From a professor: what to consider when you want to improve in a course</a:t>
            </a:r>
            <a:endParaRPr lang="en-US" dirty="0"/>
          </a:p>
        </p:txBody>
      </p:sp>
      <p:sp>
        <p:nvSpPr>
          <p:cNvPr id="3" name="Content Placeholder 2"/>
          <p:cNvSpPr>
            <a:spLocks noGrp="1"/>
          </p:cNvSpPr>
          <p:nvPr>
            <p:ph idx="1"/>
          </p:nvPr>
        </p:nvSpPr>
        <p:spPr/>
        <p:txBody>
          <a:bodyPr>
            <a:normAutofit/>
          </a:bodyPr>
          <a:lstStyle/>
          <a:p>
            <a:pPr marL="0" indent="0">
              <a:buNone/>
            </a:pPr>
            <a:endParaRPr lang="en-US" sz="2400" dirty="0" smtClean="0"/>
          </a:p>
          <a:p>
            <a:r>
              <a:rPr lang="en-US" sz="2400" dirty="0" smtClean="0"/>
              <a:t>What materials are you using?  (textbook, notes, </a:t>
            </a:r>
            <a:r>
              <a:rPr lang="en-US" sz="2400" dirty="0" err="1" smtClean="0"/>
              <a:t>youtube</a:t>
            </a:r>
            <a:r>
              <a:rPr lang="en-US" sz="2400" dirty="0" smtClean="0"/>
              <a:t>…)</a:t>
            </a:r>
          </a:p>
          <a:p>
            <a:r>
              <a:rPr lang="en-US" sz="2400" dirty="0" smtClean="0"/>
              <a:t>Are there potential distractions? (phone, social media, people…)</a:t>
            </a:r>
          </a:p>
          <a:p>
            <a:r>
              <a:rPr lang="en-US" sz="2400" dirty="0" smtClean="0"/>
              <a:t>Are you actively challenging yourself as you study?</a:t>
            </a:r>
          </a:p>
          <a:p>
            <a:r>
              <a:rPr lang="en-US" sz="2400" dirty="0" smtClean="0"/>
              <a:t>What can you do to make class time more effective and useful?</a:t>
            </a:r>
          </a:p>
          <a:p>
            <a:r>
              <a:rPr lang="en-US" sz="2400" dirty="0" smtClean="0"/>
              <a:t>How often and when do you review the material?</a:t>
            </a:r>
            <a:endParaRPr lang="en-US" sz="2400" dirty="0"/>
          </a:p>
        </p:txBody>
      </p:sp>
    </p:spTree>
    <p:extLst>
      <p:ext uri="{BB962C8B-B14F-4D97-AF65-F5344CB8AC3E}">
        <p14:creationId xmlns:p14="http://schemas.microsoft.com/office/powerpoint/2010/main" val="408236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to this text: an excerpt from the book </a:t>
            </a:r>
            <a:r>
              <a:rPr lang="en-US" i="1" dirty="0" smtClean="0"/>
              <a:t>Freedom to Learn</a:t>
            </a:r>
            <a:endParaRPr lang="en-US" i="1" dirty="0"/>
          </a:p>
        </p:txBody>
      </p:sp>
      <p:sp>
        <p:nvSpPr>
          <p:cNvPr id="3" name="Text Placeholder 2"/>
          <p:cNvSpPr>
            <a:spLocks noGrp="1"/>
          </p:cNvSpPr>
          <p:nvPr>
            <p:ph type="body" idx="1"/>
          </p:nvPr>
        </p:nvSpPr>
        <p:spPr/>
        <p:txBody>
          <a:bodyPr/>
          <a:lstStyle/>
          <a:p>
            <a:r>
              <a:rPr lang="en-US" sz="3200" dirty="0" smtClean="0"/>
              <a:t>A Thoughtful Exercise</a:t>
            </a:r>
            <a:endParaRPr lang="en-US" sz="3200" dirty="0"/>
          </a:p>
        </p:txBody>
      </p:sp>
    </p:spTree>
    <p:extLst>
      <p:ext uri="{BB962C8B-B14F-4D97-AF65-F5344CB8AC3E}">
        <p14:creationId xmlns:p14="http://schemas.microsoft.com/office/powerpoint/2010/main" val="1525996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 and Share</a:t>
            </a:r>
            <a:endParaRPr lang="en-US" dirty="0"/>
          </a:p>
        </p:txBody>
      </p:sp>
      <p:sp>
        <p:nvSpPr>
          <p:cNvPr id="3" name="Content Placeholder 2"/>
          <p:cNvSpPr>
            <a:spLocks noGrp="1"/>
          </p:cNvSpPr>
          <p:nvPr>
            <p:ph idx="1"/>
          </p:nvPr>
        </p:nvSpPr>
        <p:spPr/>
        <p:txBody>
          <a:bodyPr>
            <a:normAutofit/>
          </a:bodyPr>
          <a:lstStyle/>
          <a:p>
            <a:r>
              <a:rPr lang="en-US" sz="2800" dirty="0" smtClean="0"/>
              <a:t>What did you think of this reading selection?</a:t>
            </a:r>
          </a:p>
          <a:p>
            <a:r>
              <a:rPr lang="en-US" sz="2800" dirty="0" smtClean="0"/>
              <a:t>Do you agree with it?  </a:t>
            </a:r>
            <a:endParaRPr lang="en-US" sz="2800" dirty="0"/>
          </a:p>
          <a:p>
            <a:r>
              <a:rPr lang="en-US" sz="2800" dirty="0" smtClean="0"/>
              <a:t>What parts seemed particularly relevant to you?</a:t>
            </a:r>
          </a:p>
          <a:p>
            <a:endParaRPr lang="en-US" sz="2800" dirty="0"/>
          </a:p>
          <a:p>
            <a:r>
              <a:rPr lang="en-US" sz="2800" dirty="0" smtClean="0"/>
              <a:t>What can we take away from this as we consider upcoming exams?</a:t>
            </a:r>
            <a:endParaRPr lang="en-US" sz="2800" dirty="0"/>
          </a:p>
        </p:txBody>
      </p:sp>
    </p:spTree>
    <p:extLst>
      <p:ext uri="{BB962C8B-B14F-4D97-AF65-F5344CB8AC3E}">
        <p14:creationId xmlns:p14="http://schemas.microsoft.com/office/powerpoint/2010/main" val="208532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of a Student</a:t>
            </a:r>
            <a:endParaRPr lang="en-US" dirty="0"/>
          </a:p>
        </p:txBody>
      </p:sp>
      <p:sp>
        <p:nvSpPr>
          <p:cNvPr id="3" name="Content Placeholder 2"/>
          <p:cNvSpPr>
            <a:spLocks noGrp="1"/>
          </p:cNvSpPr>
          <p:nvPr>
            <p:ph idx="1"/>
          </p:nvPr>
        </p:nvSpPr>
        <p:spPr>
          <a:xfrm>
            <a:off x="818712" y="2222287"/>
            <a:ext cx="9016950" cy="3636511"/>
          </a:xfrm>
        </p:spPr>
        <p:txBody>
          <a:bodyPr/>
          <a:lstStyle/>
          <a:p>
            <a:r>
              <a:rPr lang="en-US" sz="2800" dirty="0" smtClean="0"/>
              <a:t>When you enroll in a course, what is the commitment you’re making?</a:t>
            </a:r>
          </a:p>
          <a:p>
            <a:r>
              <a:rPr lang="en-US" sz="2800" dirty="0" smtClean="0"/>
              <a:t>Consider the expectations the instructor has of the students</a:t>
            </a:r>
          </a:p>
          <a:p>
            <a:pPr lvl="1"/>
            <a:r>
              <a:rPr lang="en-US" sz="2600" dirty="0" smtClean="0"/>
              <a:t>Consistency needed like a job</a:t>
            </a:r>
          </a:p>
          <a:p>
            <a:pPr lvl="1"/>
            <a:r>
              <a:rPr lang="en-US" sz="2600" dirty="0" smtClean="0"/>
              <a:t>How many hours devoted per week, in or out of the class?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6709" y="3897267"/>
            <a:ext cx="2233246" cy="2766180"/>
          </a:xfrm>
          <a:prstGeom prst="rect">
            <a:avLst/>
          </a:prstGeom>
        </p:spPr>
      </p:pic>
    </p:spTree>
    <p:extLst>
      <p:ext uri="{BB962C8B-B14F-4D97-AF65-F5344CB8AC3E}">
        <p14:creationId xmlns:p14="http://schemas.microsoft.com/office/powerpoint/2010/main" val="8157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 for Success</a:t>
            </a:r>
            <a:endParaRPr lang="en-US" dirty="0"/>
          </a:p>
        </p:txBody>
      </p:sp>
      <p:sp>
        <p:nvSpPr>
          <p:cNvPr id="3" name="Content Placeholder 2"/>
          <p:cNvSpPr>
            <a:spLocks noGrp="1"/>
          </p:cNvSpPr>
          <p:nvPr>
            <p:ph idx="1"/>
          </p:nvPr>
        </p:nvSpPr>
        <p:spPr>
          <a:xfrm>
            <a:off x="818712" y="2222287"/>
            <a:ext cx="7361038" cy="4299778"/>
          </a:xfrm>
        </p:spPr>
        <p:txBody>
          <a:bodyPr>
            <a:normAutofit/>
          </a:bodyPr>
          <a:lstStyle/>
          <a:p>
            <a:r>
              <a:rPr lang="en-US" sz="2800" dirty="0" smtClean="0"/>
              <a:t>Take a look at your weekly schedule </a:t>
            </a:r>
          </a:p>
          <a:p>
            <a:r>
              <a:rPr lang="en-US" sz="2800" dirty="0" smtClean="0"/>
              <a:t>Time for classes, job(s), family, other obligations</a:t>
            </a:r>
          </a:p>
          <a:p>
            <a:r>
              <a:rPr lang="en-US" sz="2800" dirty="0" smtClean="0"/>
              <a:t>When are you working on homework?  Studying?</a:t>
            </a:r>
          </a:p>
          <a:p>
            <a:r>
              <a:rPr lang="en-US" sz="2800" dirty="0" smtClean="0"/>
              <a:t>When an exam comes up, how much time is needed to prepare for it?</a:t>
            </a:r>
          </a:p>
          <a:p>
            <a:endParaRPr lang="en-US"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9750" y="3598606"/>
            <a:ext cx="3794198" cy="292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5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51" y="446088"/>
            <a:ext cx="3956049" cy="1176235"/>
          </a:xfrm>
        </p:spPr>
        <p:txBody>
          <a:bodyPr/>
          <a:lstStyle/>
          <a:p>
            <a:r>
              <a:rPr lang="en-US" sz="3200" dirty="0" smtClean="0"/>
              <a:t>What is this graph demonstrating?</a:t>
            </a:r>
            <a:endParaRPr lang="en-US" sz="3200" dirty="0"/>
          </a:p>
        </p:txBody>
      </p:sp>
      <p:sp>
        <p:nvSpPr>
          <p:cNvPr id="4" name="Text Placeholder 3"/>
          <p:cNvSpPr>
            <a:spLocks noGrp="1"/>
          </p:cNvSpPr>
          <p:nvPr>
            <p:ph type="body" sz="half" idx="2"/>
          </p:nvPr>
        </p:nvSpPr>
        <p:spPr>
          <a:xfrm>
            <a:off x="1073152" y="2260738"/>
            <a:ext cx="2776178" cy="2650475"/>
          </a:xfrm>
        </p:spPr>
        <p:txBody>
          <a:bodyPr>
            <a:normAutofit/>
          </a:bodyPr>
          <a:lstStyle/>
          <a:p>
            <a:r>
              <a:rPr lang="en-US" sz="2800" dirty="0" smtClean="0"/>
              <a:t>How is this relevant to you and your courses?</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8683" y="1238865"/>
            <a:ext cx="7853317" cy="5619135"/>
          </a:xfrm>
          <a:prstGeom prst="rect">
            <a:avLst/>
          </a:prstGeom>
        </p:spPr>
      </p:pic>
    </p:spTree>
    <p:extLst>
      <p:ext uri="{BB962C8B-B14F-4D97-AF65-F5344CB8AC3E}">
        <p14:creationId xmlns:p14="http://schemas.microsoft.com/office/powerpoint/2010/main" val="343323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feel right before a test?</a:t>
            </a:r>
            <a:endParaRPr lang="en-US" dirty="0"/>
          </a:p>
        </p:txBody>
      </p:sp>
      <p:sp>
        <p:nvSpPr>
          <p:cNvPr id="3" name="Text Placeholder 2"/>
          <p:cNvSpPr>
            <a:spLocks noGrp="1"/>
          </p:cNvSpPr>
          <p:nvPr>
            <p:ph type="body" idx="1"/>
          </p:nvPr>
        </p:nvSpPr>
        <p:spPr/>
        <p:txBody>
          <a:bodyPr/>
          <a:lstStyle/>
          <a:p>
            <a:r>
              <a:rPr lang="en-US" sz="2800" dirty="0" smtClean="0"/>
              <a:t>Have you ever felt anxious about taking a test?</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09" y="251261"/>
            <a:ext cx="2491939" cy="2491939"/>
          </a:xfrm>
          <a:prstGeom prst="rect">
            <a:avLst/>
          </a:prstGeom>
        </p:spPr>
      </p:pic>
    </p:spTree>
    <p:extLst>
      <p:ext uri="{BB962C8B-B14F-4D97-AF65-F5344CB8AC3E}">
        <p14:creationId xmlns:p14="http://schemas.microsoft.com/office/powerpoint/2010/main" val="136654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Regularly and actively engaging with course content improves confidence!</a:t>
            </a:r>
            <a:endParaRPr lang="en-US"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sz="quarter" idx="16"/>
          </p:nvPr>
        </p:nvSpPr>
        <p:spPr>
          <a:xfrm>
            <a:off x="7182465" y="368710"/>
            <a:ext cx="4675237" cy="6179574"/>
          </a:xfrm>
        </p:spPr>
        <p:txBody>
          <a:bodyPr>
            <a:noAutofit/>
          </a:bodyPr>
          <a:lstStyle/>
          <a:p>
            <a:r>
              <a:rPr lang="en-US" sz="2400" dirty="0" smtClean="0"/>
              <a:t>“Contrary </a:t>
            </a:r>
            <a:r>
              <a:rPr lang="en-US" sz="2400" dirty="0"/>
              <a:t>to the popular notion, memories are not stored in our brains like books on library shelves, but must be actively </a:t>
            </a:r>
            <a:r>
              <a:rPr lang="en-US" sz="2400" b="1" dirty="0"/>
              <a:t>reconstructed</a:t>
            </a:r>
            <a:r>
              <a:rPr lang="en-US" sz="2400" dirty="0"/>
              <a:t> from elements scattered throughout various areas of the brain by the encoding process. Memory storage is therefore an </a:t>
            </a:r>
            <a:r>
              <a:rPr lang="en-US" sz="2400" b="1" dirty="0"/>
              <a:t>ongoing process</a:t>
            </a:r>
            <a:r>
              <a:rPr lang="en-US" sz="2400" dirty="0"/>
              <a:t> of reclassification resulting from continuous changes in our neural pathways, and parallel processing of information in our brains</a:t>
            </a:r>
            <a:r>
              <a:rPr lang="en-US" sz="2400" dirty="0" smtClean="0"/>
              <a:t>.”</a:t>
            </a:r>
          </a:p>
          <a:p>
            <a:r>
              <a:rPr lang="en-US" sz="1600" dirty="0"/>
              <a:t>	</a:t>
            </a:r>
            <a:r>
              <a:rPr lang="en-US" sz="1600" dirty="0" smtClean="0"/>
              <a:t>				</a:t>
            </a:r>
            <a:r>
              <a:rPr lang="en-US" sz="1600" dirty="0" err="1" smtClean="0"/>
              <a:t>Mastin</a:t>
            </a:r>
            <a:r>
              <a:rPr lang="en-US" sz="1600" dirty="0" smtClean="0"/>
              <a:t> 2019</a:t>
            </a:r>
            <a:endParaRPr lang="en-US" sz="1600" dirty="0"/>
          </a:p>
        </p:txBody>
      </p:sp>
    </p:spTree>
    <p:extLst>
      <p:ext uri="{BB962C8B-B14F-4D97-AF65-F5344CB8AC3E}">
        <p14:creationId xmlns:p14="http://schemas.microsoft.com/office/powerpoint/2010/main" val="2179626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Regularly and actively engaging with course content improves confidence!</a:t>
            </a:r>
            <a:endParaRPr lang="en-US" dirty="0"/>
          </a:p>
        </p:txBody>
      </p:sp>
      <p:sp>
        <p:nvSpPr>
          <p:cNvPr id="3" name="Text Placeholder 2"/>
          <p:cNvSpPr>
            <a:spLocks noGrp="1"/>
          </p:cNvSpPr>
          <p:nvPr>
            <p:ph type="body" idx="1"/>
          </p:nvPr>
        </p:nvSpPr>
        <p:spPr>
          <a:xfrm>
            <a:off x="853190" y="4443680"/>
            <a:ext cx="9824642" cy="713241"/>
          </a:xfrm>
        </p:spPr>
        <p:txBody>
          <a:bodyPr/>
          <a:lstStyle/>
          <a:p>
            <a:r>
              <a:rPr lang="en-US" sz="2800" dirty="0" smtClean="0"/>
              <a:t>You’re activating the conscious, “voluntary” parts of your brain, such as the region for decision making.</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184" y="821728"/>
            <a:ext cx="3479459" cy="3479459"/>
          </a:xfrm>
          <a:prstGeom prst="rect">
            <a:avLst/>
          </a:prstGeom>
        </p:spPr>
      </p:pic>
    </p:spTree>
    <p:extLst>
      <p:ext uri="{BB962C8B-B14F-4D97-AF65-F5344CB8AC3E}">
        <p14:creationId xmlns:p14="http://schemas.microsoft.com/office/powerpoint/2010/main" val="14377279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92</TotalTime>
  <Words>1443</Words>
  <Application>Microsoft Office PowerPoint</Application>
  <PresentationFormat>Widescreen</PresentationFormat>
  <Paragraphs>83</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Century Gothic</vt:lpstr>
      <vt:lpstr>Wingdings</vt:lpstr>
      <vt:lpstr>Wingdings 2</vt:lpstr>
      <vt:lpstr>Quotable</vt:lpstr>
      <vt:lpstr>Strategy for the Semester</vt:lpstr>
      <vt:lpstr>Talk to this text: an excerpt from the book Freedom to Learn</vt:lpstr>
      <vt:lpstr>Reflect and Share</vt:lpstr>
      <vt:lpstr>Schedule of a Student</vt:lpstr>
      <vt:lpstr>Invest for Success</vt:lpstr>
      <vt:lpstr>What is this graph demonstrating?</vt:lpstr>
      <vt:lpstr>How do you feel right before a test?</vt:lpstr>
      <vt:lpstr>Regularly and actively engaging with course content improves confidence!</vt:lpstr>
      <vt:lpstr>Regularly and actively engaging with course content improves confidence!</vt:lpstr>
      <vt:lpstr>This COUNTERS the involuntary activity of the fight-or-flight response!</vt:lpstr>
      <vt:lpstr>How can we counter the distracting anxious thoughts?</vt:lpstr>
      <vt:lpstr>From a professor: what to consider when you want to improve in a course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Strategy for the Semester</dc:title>
  <dc:creator>Windows User</dc:creator>
  <cp:lastModifiedBy>Windows User</cp:lastModifiedBy>
  <cp:revision>13</cp:revision>
  <dcterms:created xsi:type="dcterms:W3CDTF">2019-09-18T00:54:13Z</dcterms:created>
  <dcterms:modified xsi:type="dcterms:W3CDTF">2019-09-18T02:28:50Z</dcterms:modified>
</cp:coreProperties>
</file>