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
  </p:notesMasterIdLst>
  <p:sldIdLst>
    <p:sldId id="256" r:id="rId2"/>
    <p:sldId id="261" r:id="rId3"/>
    <p:sldId id="257" r:id="rId4"/>
    <p:sldId id="260" r:id="rId5"/>
    <p:sldId id="258" r:id="rId6"/>
    <p:sldId id="259"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00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64" autoAdjust="0"/>
    <p:restoredTop sz="74242" autoAdjust="0"/>
  </p:normalViewPr>
  <p:slideViewPr>
    <p:cSldViewPr>
      <p:cViewPr varScale="1">
        <p:scale>
          <a:sx n="79" d="100"/>
          <a:sy n="79" d="100"/>
        </p:scale>
        <p:origin x="324" y="96"/>
      </p:cViewPr>
      <p:guideLst>
        <p:guide orient="horz" pos="2160"/>
        <p:guide pos="2880"/>
      </p:guideLst>
    </p:cSldViewPr>
  </p:slideViewPr>
  <p:notesTextViewPr>
    <p:cViewPr>
      <p:scale>
        <a:sx n="1" d="1"/>
        <a:sy n="1" d="1"/>
      </p:scale>
      <p:origin x="0" y="-5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065EC-4AD4-417A-ADCC-8FD8AC62FF05}" type="datetimeFigureOut">
              <a:rPr lang="en-US" smtClean="0"/>
              <a:t>3/3/2019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8B7839-A217-4651-B02A-1C63DB9505CB}" type="slidenum">
              <a:rPr lang="en-US" smtClean="0"/>
              <a:t>‹#›</a:t>
            </a:fld>
            <a:endParaRPr lang="en-US"/>
          </a:p>
        </p:txBody>
      </p:sp>
    </p:spTree>
    <p:extLst>
      <p:ext uri="{BB962C8B-B14F-4D97-AF65-F5344CB8AC3E}">
        <p14:creationId xmlns:p14="http://schemas.microsoft.com/office/powerpoint/2010/main" val="2354879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8B7839-A217-4651-B02A-1C63DB9505CB}" type="slidenum">
              <a:rPr lang="en-US" smtClean="0"/>
              <a:t>1</a:t>
            </a:fld>
            <a:endParaRPr lang="en-US"/>
          </a:p>
        </p:txBody>
      </p:sp>
    </p:spTree>
    <p:extLst>
      <p:ext uri="{BB962C8B-B14F-4D97-AF65-F5344CB8AC3E}">
        <p14:creationId xmlns:p14="http://schemas.microsoft.com/office/powerpoint/2010/main" val="938702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a:t>
            </a:r>
            <a:r>
              <a:rPr lang="en-US" baseline="0" dirty="0" smtClean="0"/>
              <a:t> a moment to reflect on the type of texts we need to access for our math and science classes.  What are some of them?</a:t>
            </a:r>
          </a:p>
          <a:p>
            <a:r>
              <a:rPr lang="en-US" baseline="0" dirty="0" smtClean="0"/>
              <a:t>How accessible are they to read and get the information you need?  How consistent is that experience?  </a:t>
            </a:r>
          </a:p>
          <a:p>
            <a:r>
              <a:rPr lang="en-US" baseline="0" dirty="0" smtClean="0"/>
              <a:t>Tutors and professors seem to know everything and seem like they don’t have trouble with these texts – do you think that’s always been the case?  What do you think it took to get them to this point of comfort with the text?</a:t>
            </a:r>
          </a:p>
          <a:p>
            <a:endParaRPr lang="en-US" baseline="0" dirty="0" smtClean="0"/>
          </a:p>
          <a:p>
            <a:r>
              <a:rPr lang="en-US" baseline="0" dirty="0" smtClean="0"/>
              <a:t>It’s understandable that a math or science based text feels intimidating or if you don’t feel a connection with the text at first – but if you draw on your background knowledge and skill sets, you can find ways to feel more confident to tackle a challenging text</a:t>
            </a:r>
            <a:endParaRPr lang="en-US" dirty="0"/>
          </a:p>
        </p:txBody>
      </p:sp>
      <p:sp>
        <p:nvSpPr>
          <p:cNvPr id="4" name="Slide Number Placeholder 3"/>
          <p:cNvSpPr>
            <a:spLocks noGrp="1"/>
          </p:cNvSpPr>
          <p:nvPr>
            <p:ph type="sldNum" sz="quarter" idx="10"/>
          </p:nvPr>
        </p:nvSpPr>
        <p:spPr/>
        <p:txBody>
          <a:bodyPr/>
          <a:lstStyle/>
          <a:p>
            <a:fld id="{438B7839-A217-4651-B02A-1C63DB9505CB}" type="slidenum">
              <a:rPr lang="en-US" smtClean="0"/>
              <a:t>2</a:t>
            </a:fld>
            <a:endParaRPr lang="en-US"/>
          </a:p>
        </p:txBody>
      </p:sp>
    </p:spTree>
    <p:extLst>
      <p:ext uri="{BB962C8B-B14F-4D97-AF65-F5344CB8AC3E}">
        <p14:creationId xmlns:p14="http://schemas.microsoft.com/office/powerpoint/2010/main" val="2656583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to the Text</a:t>
            </a:r>
            <a:r>
              <a:rPr lang="en-US" baseline="0" dirty="0" smtClean="0"/>
              <a:t> is a strategy to keep yourself more involved with the text, an Active Reading Strategy, that works well as a problem-solving routine, particularly for more challenging texts or question prompts</a:t>
            </a:r>
          </a:p>
          <a:p>
            <a:r>
              <a:rPr lang="en-US" baseline="0" dirty="0" smtClean="0"/>
              <a:t>Write down any and all thoughts that come to mind while reading or interpreting images, without trying to apply a filter on what you write.  This way you get the thoughts out of your head and onto the paper to keep better track of them and avoid distractions (like unanswered questions or doubts) from slowing you down.</a:t>
            </a:r>
          </a:p>
          <a:p>
            <a:r>
              <a:rPr lang="en-US" baseline="0" dirty="0" smtClean="0"/>
              <a:t>Notice that this is more than just highlighting, underlining, or circling words.  If a part of the text is marked, there are matching notations for WHY it is marked. </a:t>
            </a:r>
            <a:endParaRPr lang="en-US" dirty="0"/>
          </a:p>
        </p:txBody>
      </p:sp>
      <p:sp>
        <p:nvSpPr>
          <p:cNvPr id="4" name="Slide Number Placeholder 3"/>
          <p:cNvSpPr>
            <a:spLocks noGrp="1"/>
          </p:cNvSpPr>
          <p:nvPr>
            <p:ph type="sldNum" sz="quarter" idx="10"/>
          </p:nvPr>
        </p:nvSpPr>
        <p:spPr/>
        <p:txBody>
          <a:bodyPr/>
          <a:lstStyle/>
          <a:p>
            <a:fld id="{438B7839-A217-4651-B02A-1C63DB9505CB}" type="slidenum">
              <a:rPr lang="en-US" smtClean="0"/>
              <a:t>3</a:t>
            </a:fld>
            <a:endParaRPr lang="en-US"/>
          </a:p>
        </p:txBody>
      </p:sp>
    </p:spTree>
    <p:extLst>
      <p:ext uri="{BB962C8B-B14F-4D97-AF65-F5344CB8AC3E}">
        <p14:creationId xmlns:p14="http://schemas.microsoft.com/office/powerpoint/2010/main" val="2962532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technique is intended to help you stay connected and engaged, to make the most of your time while studying or make sure you don’t miss important details that will be helpful context cues for yourself.</a:t>
            </a:r>
          </a:p>
          <a:p>
            <a:r>
              <a:rPr lang="en-US" baseline="0" dirty="0" smtClean="0"/>
              <a:t>Metacognition is basically “thinking about your thinking” or being aware of your thought process as you grapple with potentially difficult text.  There is a metaphor of a metacognitive funnel that describes how the reader’s attention may shift while reading a text.  By practicing being aware of your thought process, it becomes easier to recognize how and when your attention can shift between different kinds of focus – it also becomes easier to set intention for your reading to consciously put aside distractions and make the most of your reading, especially when time can be limited.  This can help you take control of any thoughts of self-doubt or worry that might make you feel disconnected from the text, to instead focus on what you CAN do to </a:t>
            </a:r>
            <a:r>
              <a:rPr lang="en-US" baseline="0" smtClean="0"/>
              <a:t>understand it.</a:t>
            </a:r>
            <a:endParaRPr lang="en-US" baseline="0" dirty="0" smtClean="0"/>
          </a:p>
          <a:p>
            <a:r>
              <a:rPr lang="en-US" baseline="0" dirty="0" smtClean="0"/>
              <a:t>An important skill to being efficient and effective with your text is to become consciously aware of what you do not understand, identifying your questions, to shift your focus on what you can do to improve your understanding</a:t>
            </a:r>
          </a:p>
          <a:p>
            <a:r>
              <a:rPr lang="en-US" baseline="0" dirty="0" smtClean="0"/>
              <a:t>Part of developing the disciplinary literacy skills that are needed to master content in your math or science course is being able to distinguish for yourself what is relevant, what is helpful, when things will be useful for you, etc.</a:t>
            </a:r>
          </a:p>
        </p:txBody>
      </p:sp>
      <p:sp>
        <p:nvSpPr>
          <p:cNvPr id="4" name="Slide Number Placeholder 3"/>
          <p:cNvSpPr>
            <a:spLocks noGrp="1"/>
          </p:cNvSpPr>
          <p:nvPr>
            <p:ph type="sldNum" sz="quarter" idx="10"/>
          </p:nvPr>
        </p:nvSpPr>
        <p:spPr/>
        <p:txBody>
          <a:bodyPr/>
          <a:lstStyle/>
          <a:p>
            <a:fld id="{438B7839-A217-4651-B02A-1C63DB9505CB}" type="slidenum">
              <a:rPr lang="en-US" smtClean="0"/>
              <a:t>4</a:t>
            </a:fld>
            <a:endParaRPr lang="en-US"/>
          </a:p>
        </p:txBody>
      </p:sp>
    </p:spTree>
    <p:extLst>
      <p:ext uri="{BB962C8B-B14F-4D97-AF65-F5344CB8AC3E}">
        <p14:creationId xmlns:p14="http://schemas.microsoft.com/office/powerpoint/2010/main" val="2225429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to give them at</a:t>
            </a:r>
            <a:r>
              <a:rPr lang="en-US" baseline="0" dirty="0" smtClean="0"/>
              <a:t> least 10 min, if possible</a:t>
            </a:r>
          </a:p>
          <a:p>
            <a:r>
              <a:rPr lang="en-US" baseline="0" dirty="0" smtClean="0"/>
              <a:t>Emphasize that they don’t need to finish the text, so take their time with it at whatever feels comfortable for them</a:t>
            </a:r>
            <a:endParaRPr lang="en-US" dirty="0"/>
          </a:p>
        </p:txBody>
      </p:sp>
      <p:sp>
        <p:nvSpPr>
          <p:cNvPr id="4" name="Slide Number Placeholder 3"/>
          <p:cNvSpPr>
            <a:spLocks noGrp="1"/>
          </p:cNvSpPr>
          <p:nvPr>
            <p:ph type="sldNum" sz="quarter" idx="10"/>
          </p:nvPr>
        </p:nvSpPr>
        <p:spPr/>
        <p:txBody>
          <a:bodyPr/>
          <a:lstStyle/>
          <a:p>
            <a:fld id="{438B7839-A217-4651-B02A-1C63DB9505CB}" type="slidenum">
              <a:rPr lang="en-US" smtClean="0"/>
              <a:t>5</a:t>
            </a:fld>
            <a:endParaRPr lang="en-US"/>
          </a:p>
        </p:txBody>
      </p:sp>
    </p:spTree>
    <p:extLst>
      <p:ext uri="{BB962C8B-B14F-4D97-AF65-F5344CB8AC3E}">
        <p14:creationId xmlns:p14="http://schemas.microsoft.com/office/powerpoint/2010/main" val="4127808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them to make sure they direct the partner to</a:t>
            </a:r>
            <a:r>
              <a:rPr lang="en-US" baseline="0" dirty="0" smtClean="0"/>
              <a:t> the location in the text that they made a notation on, so that they’re able to follow along</a:t>
            </a:r>
            <a:endParaRPr lang="en-US" dirty="0" smtClean="0"/>
          </a:p>
          <a:p>
            <a:r>
              <a:rPr lang="en-US" dirty="0" smtClean="0"/>
              <a:t>After they share with each other for awhile, ask them to share with the group – what did their partner note that was different or interesting?  </a:t>
            </a:r>
          </a:p>
          <a:p>
            <a:endParaRPr lang="en-US" dirty="0"/>
          </a:p>
        </p:txBody>
      </p:sp>
      <p:sp>
        <p:nvSpPr>
          <p:cNvPr id="4" name="Slide Number Placeholder 3"/>
          <p:cNvSpPr>
            <a:spLocks noGrp="1"/>
          </p:cNvSpPr>
          <p:nvPr>
            <p:ph type="sldNum" sz="quarter" idx="10"/>
          </p:nvPr>
        </p:nvSpPr>
        <p:spPr/>
        <p:txBody>
          <a:bodyPr/>
          <a:lstStyle/>
          <a:p>
            <a:fld id="{438B7839-A217-4651-B02A-1C63DB9505CB}" type="slidenum">
              <a:rPr lang="en-US" smtClean="0"/>
              <a:t>6</a:t>
            </a:fld>
            <a:endParaRPr lang="en-US"/>
          </a:p>
        </p:txBody>
      </p:sp>
    </p:spTree>
    <p:extLst>
      <p:ext uri="{BB962C8B-B14F-4D97-AF65-F5344CB8AC3E}">
        <p14:creationId xmlns:p14="http://schemas.microsoft.com/office/powerpoint/2010/main" val="267167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difficult text excerpts,</a:t>
            </a:r>
            <a:r>
              <a:rPr lang="en-US" baseline="0" dirty="0" smtClean="0"/>
              <a:t> trouble understanding the homework, long or difficult exam prompts…</a:t>
            </a:r>
            <a:endParaRPr lang="en-US" dirty="0"/>
          </a:p>
        </p:txBody>
      </p:sp>
      <p:sp>
        <p:nvSpPr>
          <p:cNvPr id="4" name="Slide Number Placeholder 3"/>
          <p:cNvSpPr>
            <a:spLocks noGrp="1"/>
          </p:cNvSpPr>
          <p:nvPr>
            <p:ph type="sldNum" sz="quarter" idx="10"/>
          </p:nvPr>
        </p:nvSpPr>
        <p:spPr/>
        <p:txBody>
          <a:bodyPr/>
          <a:lstStyle/>
          <a:p>
            <a:fld id="{438B7839-A217-4651-B02A-1C63DB9505CB}" type="slidenum">
              <a:rPr lang="en-US" smtClean="0"/>
              <a:t>7</a:t>
            </a:fld>
            <a:endParaRPr lang="en-US"/>
          </a:p>
        </p:txBody>
      </p:sp>
    </p:spTree>
    <p:extLst>
      <p:ext uri="{BB962C8B-B14F-4D97-AF65-F5344CB8AC3E}">
        <p14:creationId xmlns:p14="http://schemas.microsoft.com/office/powerpoint/2010/main" val="1991594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C79FA57-F77E-4586-8399-1D15EA0E345B}" type="datetimeFigureOut">
              <a:rPr lang="en-US" smtClean="0"/>
              <a:t>3/3/2019</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C303D0E2-4DA4-4484-852D-943D2062C66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9FA57-F77E-4586-8399-1D15EA0E345B}" type="datetimeFigureOut">
              <a:rPr lang="en-US" smtClean="0"/>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3D0E2-4DA4-4484-852D-943D2062C66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9FA57-F77E-4586-8399-1D15EA0E345B}" type="datetimeFigureOut">
              <a:rPr lang="en-US" smtClean="0"/>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3D0E2-4DA4-4484-852D-943D2062C66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9FA57-F77E-4586-8399-1D15EA0E345B}" type="datetimeFigureOut">
              <a:rPr lang="en-US" smtClean="0"/>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3D0E2-4DA4-4484-852D-943D2062C66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9FA57-F77E-4586-8399-1D15EA0E345B}" type="datetimeFigureOut">
              <a:rPr lang="en-US" smtClean="0"/>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3D0E2-4DA4-4484-852D-943D2062C66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C79FA57-F77E-4586-8399-1D15EA0E345B}" type="datetimeFigureOut">
              <a:rPr lang="en-US" smtClean="0"/>
              <a:t>3/3/2019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03D0E2-4DA4-4484-852D-943D2062C666}"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C79FA57-F77E-4586-8399-1D15EA0E345B}" type="datetimeFigureOut">
              <a:rPr lang="en-US" smtClean="0"/>
              <a:t>3/3/2019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03D0E2-4DA4-4484-852D-943D2062C666}"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79FA57-F77E-4586-8399-1D15EA0E345B}" type="datetimeFigureOut">
              <a:rPr lang="en-US" smtClean="0"/>
              <a:t>3/3/2019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03D0E2-4DA4-4484-852D-943D2062C66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9FA57-F77E-4586-8399-1D15EA0E345B}" type="datetimeFigureOut">
              <a:rPr lang="en-US" smtClean="0"/>
              <a:t>3/3/2019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03D0E2-4DA4-4484-852D-943D2062C66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C79FA57-F77E-4586-8399-1D15EA0E345B}" type="datetimeFigureOut">
              <a:rPr lang="en-US" smtClean="0"/>
              <a:t>3/3/2019</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C303D0E2-4DA4-4484-852D-943D2062C66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C79FA57-F77E-4586-8399-1D15EA0E345B}" type="datetimeFigureOut">
              <a:rPr lang="en-US" smtClean="0"/>
              <a:t>3/3/2019</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C303D0E2-4DA4-4484-852D-943D2062C66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C79FA57-F77E-4586-8399-1D15EA0E345B}" type="datetimeFigureOut">
              <a:rPr lang="en-US" smtClean="0"/>
              <a:t>3/3/2019</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C303D0E2-4DA4-4484-852D-943D2062C66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794935"/>
            <a:ext cx="5723468" cy="1176865"/>
          </a:xfrm>
        </p:spPr>
        <p:txBody>
          <a:bodyPr/>
          <a:lstStyle/>
          <a:p>
            <a:r>
              <a:rPr lang="en-US" dirty="0" smtClean="0"/>
              <a:t>“</a:t>
            </a:r>
            <a:r>
              <a:rPr lang="en-US" dirty="0" smtClean="0"/>
              <a:t>Talking </a:t>
            </a:r>
            <a:r>
              <a:rPr lang="en-US" dirty="0" smtClean="0"/>
              <a:t>to the </a:t>
            </a:r>
            <a:r>
              <a:rPr lang="en-US" dirty="0" smtClean="0"/>
              <a:t>Text”</a:t>
            </a:r>
            <a:endParaRPr lang="en-US" dirty="0"/>
          </a:p>
        </p:txBody>
      </p:sp>
      <p:sp>
        <p:nvSpPr>
          <p:cNvPr id="3" name="Subtitle 2"/>
          <p:cNvSpPr>
            <a:spLocks noGrp="1"/>
          </p:cNvSpPr>
          <p:nvPr>
            <p:ph type="subTitle" idx="1"/>
          </p:nvPr>
        </p:nvSpPr>
        <p:spPr>
          <a:xfrm>
            <a:off x="1727200" y="3124200"/>
            <a:ext cx="5712179" cy="1676400"/>
          </a:xfrm>
        </p:spPr>
        <p:txBody>
          <a:bodyPr>
            <a:normAutofit fontScale="92500" lnSpcReduction="20000"/>
          </a:bodyPr>
          <a:lstStyle/>
          <a:p>
            <a:r>
              <a:rPr lang="en-US" sz="3500" dirty="0" smtClean="0"/>
              <a:t>(in writing</a:t>
            </a:r>
            <a:r>
              <a:rPr lang="en-US" sz="3500" dirty="0" smtClean="0"/>
              <a:t>…)</a:t>
            </a:r>
          </a:p>
          <a:p>
            <a:endParaRPr lang="en-US" sz="2800" dirty="0"/>
          </a:p>
          <a:p>
            <a:r>
              <a:rPr lang="en-US" sz="2800" dirty="0" smtClean="0"/>
              <a:t>Diane </a:t>
            </a:r>
            <a:r>
              <a:rPr lang="en-US" sz="2800" dirty="0" err="1" smtClean="0"/>
              <a:t>Livio</a:t>
            </a:r>
            <a:endParaRPr lang="en-US" sz="2800" dirty="0" smtClean="0"/>
          </a:p>
          <a:p>
            <a:r>
              <a:rPr lang="en-US" sz="2800" dirty="0" smtClean="0"/>
              <a:t>Reading Apprenticeship Network</a:t>
            </a:r>
            <a:endParaRPr lang="en-US" sz="2800" dirty="0"/>
          </a:p>
        </p:txBody>
      </p:sp>
      <p:sp>
        <p:nvSpPr>
          <p:cNvPr id="4" name="Content Placeholder 2"/>
          <p:cNvSpPr txBox="1">
            <a:spLocks/>
          </p:cNvSpPr>
          <p:nvPr/>
        </p:nvSpPr>
        <p:spPr>
          <a:xfrm>
            <a:off x="990600" y="5257800"/>
            <a:ext cx="7162800" cy="609599"/>
          </a:xfrm>
          <a:prstGeom prst="rect">
            <a:avLst/>
          </a:prstGeom>
        </p:spPr>
        <p:txBody>
          <a:bodyPr vert="horz" lIns="91440" tIns="45720" rIns="91440" bIns="45720" rtlCol="0" anchor="t">
            <a:normAutofit fontScale="55000" lnSpcReduction="20000"/>
          </a:bodyPr>
          <a:lstStyle>
            <a:lvl1pPr marL="0" indent="0" algn="ctr" defTabSz="914400" rtl="0" eaLnBrk="1" latinLnBrk="0" hangingPunct="1">
              <a:spcBef>
                <a:spcPct val="20000"/>
              </a:spcBef>
              <a:buClr>
                <a:schemeClr val="accent2"/>
              </a:buClr>
              <a:buSzPct val="85000"/>
              <a:buFont typeface="Brush Script MT" pitchFamily="66" charset="0"/>
              <a:buNone/>
              <a:defRPr sz="2400" kern="1200">
                <a:solidFill>
                  <a:schemeClr val="tx2"/>
                </a:solidFill>
                <a:latin typeface="+mn-lt"/>
                <a:ea typeface="+mn-ea"/>
                <a:cs typeface="+mn-cs"/>
              </a:defRPr>
            </a:lvl1pPr>
            <a:lvl2pPr marL="457200" indent="0" algn="ctr" defTabSz="914400" rtl="0" eaLnBrk="1" latinLnBrk="0" hangingPunct="1">
              <a:spcBef>
                <a:spcPct val="20000"/>
              </a:spcBef>
              <a:buClr>
                <a:schemeClr val="accent2"/>
              </a:buClr>
              <a:buSzPct val="85000"/>
              <a:buFont typeface="Brush Script MT" pitchFamily="66"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2"/>
              </a:buClr>
              <a:buSzPct val="85000"/>
              <a:buFont typeface="Brush Script MT" pitchFamily="66"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2"/>
              </a:buClr>
              <a:buSzPct val="85000"/>
              <a:buFont typeface="Brush Script MT" pitchFamily="66"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9pPr>
          </a:lstStyle>
          <a:p>
            <a:r>
              <a:rPr lang="en-US" dirty="0" err="1" smtClean="0"/>
              <a:t>Schoenbach</a:t>
            </a:r>
            <a:r>
              <a:rPr lang="en-US" dirty="0" smtClean="0"/>
              <a:t>, R., Greenleaf, C., Murphy, L. 2012. Reading for Understanding: How Reading Apprenticeship Improves Disciplinary Learning in Secondary and College Classrooms. San Francisco, CA: </a:t>
            </a:r>
            <a:r>
              <a:rPr lang="en-US" dirty="0" err="1" smtClean="0"/>
              <a:t>Jossey</a:t>
            </a:r>
            <a:r>
              <a:rPr lang="en-US" dirty="0" smtClean="0"/>
              <a:t>-Bass.</a:t>
            </a:r>
            <a:endParaRPr lang="en-US" dirty="0"/>
          </a:p>
        </p:txBody>
      </p:sp>
    </p:spTree>
    <p:extLst>
      <p:ext uri="{BB962C8B-B14F-4D97-AF65-F5344CB8AC3E}">
        <p14:creationId xmlns:p14="http://schemas.microsoft.com/office/powerpoint/2010/main" val="2843735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Disciplinary Texts: </a:t>
            </a:r>
            <a:br>
              <a:rPr lang="en-US" dirty="0" smtClean="0"/>
            </a:br>
            <a:r>
              <a:rPr lang="en-US" dirty="0" smtClean="0"/>
              <a:t>How We Use Them</a:t>
            </a:r>
            <a:endParaRPr lang="en-US" dirty="0"/>
          </a:p>
        </p:txBody>
      </p:sp>
      <p:pic>
        <p:nvPicPr>
          <p:cNvPr id="1026" name="Picture 2" descr="http://www.mypearsonstore.com/ShowCover.asp?isbn=0134307011&amp;type=a"/>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020067"/>
            <a:ext cx="1397694" cy="17899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ypearsonstore.com/ShowCover.asp?isbn=0134307003&amp;type=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7352" y="2020067"/>
            <a:ext cx="1397694" cy="17899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images-na.ssl-images-amazon.com/images/I/51xSdEZMNgL._SX412_BO1,204,203,200_.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849"/>
          <a:stretch/>
        </p:blipFill>
        <p:spPr bwMode="auto">
          <a:xfrm>
            <a:off x="5486400" y="4056383"/>
            <a:ext cx="1436484" cy="18043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olume 566 Issue 77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6565" y="4056383"/>
            <a:ext cx="1335435" cy="176722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1463041" y="2119257"/>
            <a:ext cx="3910101"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n-US" dirty="0" smtClean="0"/>
              <a:t>What is your experience with them?</a:t>
            </a:r>
            <a:endParaRPr lang="en-US" dirty="0"/>
          </a:p>
        </p:txBody>
      </p:sp>
    </p:spTree>
    <p:extLst>
      <p:ext uri="{BB962C8B-B14F-4D97-AF65-F5344CB8AC3E}">
        <p14:creationId xmlns:p14="http://schemas.microsoft.com/office/powerpoint/2010/main" val="190732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What is “Talking to the Text”?</a:t>
            </a:r>
            <a:endParaRPr lang="en-US" dirty="0"/>
          </a:p>
        </p:txBody>
      </p:sp>
      <p:sp>
        <p:nvSpPr>
          <p:cNvPr id="6" name="Content Placeholder 2"/>
          <p:cNvSpPr>
            <a:spLocks noGrp="1"/>
          </p:cNvSpPr>
          <p:nvPr>
            <p:ph idx="1"/>
          </p:nvPr>
        </p:nvSpPr>
        <p:spPr>
          <a:xfrm>
            <a:off x="1463041" y="2119257"/>
            <a:ext cx="4328160" cy="3603812"/>
          </a:xfrm>
        </p:spPr>
        <p:txBody>
          <a:bodyPr/>
          <a:lstStyle/>
          <a:p>
            <a:r>
              <a:rPr lang="en-US" dirty="0" smtClean="0"/>
              <a:t>Marking the paper with your thoughts while you read </a:t>
            </a:r>
          </a:p>
          <a:p>
            <a:r>
              <a:rPr lang="en-US" dirty="0" smtClean="0"/>
              <a:t>No filter!</a:t>
            </a:r>
            <a:endParaRPr lang="en-US" dirty="0"/>
          </a:p>
        </p:txBody>
      </p:sp>
      <p:pic>
        <p:nvPicPr>
          <p:cNvPr id="4" name="Picture 3"/>
          <p:cNvPicPr>
            <a:picLocks noChangeAspect="1"/>
          </p:cNvPicPr>
          <p:nvPr/>
        </p:nvPicPr>
        <p:blipFill>
          <a:blip r:embed="rId3"/>
          <a:stretch>
            <a:fillRect/>
          </a:stretch>
        </p:blipFill>
        <p:spPr>
          <a:xfrm>
            <a:off x="5791200" y="1752600"/>
            <a:ext cx="2609850" cy="4511800"/>
          </a:xfrm>
          <a:prstGeom prst="rect">
            <a:avLst/>
          </a:prstGeom>
        </p:spPr>
      </p:pic>
    </p:spTree>
    <p:extLst>
      <p:ext uri="{BB962C8B-B14F-4D97-AF65-F5344CB8AC3E}">
        <p14:creationId xmlns:p14="http://schemas.microsoft.com/office/powerpoint/2010/main" val="416890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1"/>
            <a:ext cx="6965245" cy="914400"/>
          </a:xfrm>
        </p:spPr>
        <p:txBody>
          <a:bodyPr/>
          <a:lstStyle/>
          <a:p>
            <a:r>
              <a:rPr lang="en-US" dirty="0" smtClean="0"/>
              <a:t>Set the intentions</a:t>
            </a:r>
            <a:endParaRPr lang="en-US" dirty="0"/>
          </a:p>
        </p:txBody>
      </p:sp>
      <p:sp>
        <p:nvSpPr>
          <p:cNvPr id="3" name="Content Placeholder 2"/>
          <p:cNvSpPr>
            <a:spLocks noGrp="1"/>
          </p:cNvSpPr>
          <p:nvPr>
            <p:ph idx="1"/>
          </p:nvPr>
        </p:nvSpPr>
        <p:spPr>
          <a:xfrm>
            <a:off x="1082831" y="1524000"/>
            <a:ext cx="6765769" cy="3603812"/>
          </a:xfrm>
        </p:spPr>
        <p:txBody>
          <a:bodyPr/>
          <a:lstStyle/>
          <a:p>
            <a:r>
              <a:rPr lang="en-US" dirty="0" smtClean="0"/>
              <a:t>Practice metacognitive conversation with the text</a:t>
            </a:r>
          </a:p>
          <a:p>
            <a:r>
              <a:rPr lang="en-US" dirty="0" smtClean="0"/>
              <a:t>What Do I Know   vs </a:t>
            </a:r>
          </a:p>
          <a:p>
            <a:pPr marL="0" indent="0">
              <a:buNone/>
            </a:pPr>
            <a:r>
              <a:rPr lang="en-US" dirty="0" smtClean="0"/>
              <a:t>		What Do I Have </a:t>
            </a:r>
            <a:r>
              <a:rPr lang="en-US" dirty="0"/>
              <a:t>Q</a:t>
            </a:r>
            <a:r>
              <a:rPr lang="en-US" dirty="0" smtClean="0"/>
              <a:t>uestions </a:t>
            </a:r>
            <a:r>
              <a:rPr lang="en-US" dirty="0"/>
              <a:t>A</a:t>
            </a:r>
            <a:r>
              <a:rPr lang="en-US" dirty="0" smtClean="0"/>
              <a:t>bout?</a:t>
            </a:r>
          </a:p>
          <a:p>
            <a:r>
              <a:rPr lang="en-US" dirty="0" smtClean="0"/>
              <a:t>Critical reading like a master</a:t>
            </a:r>
          </a:p>
          <a:p>
            <a:pPr marL="0" indent="0">
              <a:buNone/>
            </a:pPr>
            <a:endParaRPr lang="en-US" dirty="0" smtClean="0"/>
          </a:p>
          <a:p>
            <a:pPr marL="0" indent="0">
              <a:buNone/>
            </a:pPr>
            <a:endParaRPr lang="en-US" dirty="0"/>
          </a:p>
        </p:txBody>
      </p:sp>
      <p:pic>
        <p:nvPicPr>
          <p:cNvPr id="5" name="Picture 4"/>
          <p:cNvPicPr>
            <a:picLocks noChangeAspect="1"/>
          </p:cNvPicPr>
          <p:nvPr/>
        </p:nvPicPr>
        <p:blipFill>
          <a:blip r:embed="rId3"/>
          <a:stretch>
            <a:fillRect/>
          </a:stretch>
        </p:blipFill>
        <p:spPr>
          <a:xfrm>
            <a:off x="5291060" y="2817055"/>
            <a:ext cx="3776740" cy="3964745"/>
          </a:xfrm>
          <a:prstGeom prst="rect">
            <a:avLst/>
          </a:prstGeom>
        </p:spPr>
      </p:pic>
      <p:sp>
        <p:nvSpPr>
          <p:cNvPr id="6" name="Content Placeholder 2"/>
          <p:cNvSpPr txBox="1">
            <a:spLocks/>
          </p:cNvSpPr>
          <p:nvPr/>
        </p:nvSpPr>
        <p:spPr>
          <a:xfrm>
            <a:off x="830045" y="6019799"/>
            <a:ext cx="6196405" cy="350203"/>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None/>
            </a:pPr>
            <a:r>
              <a:rPr lang="en-US" sz="1200" dirty="0" smtClean="0"/>
              <a:t>“Metacognitive Funnel” from </a:t>
            </a:r>
            <a:r>
              <a:rPr lang="en-US" sz="1200" i="1" dirty="0" smtClean="0"/>
              <a:t>Reading for Understanding</a:t>
            </a:r>
            <a:r>
              <a:rPr lang="en-US" sz="1200" dirty="0" smtClean="0"/>
              <a:t>, p.128 </a:t>
            </a:r>
            <a:endParaRPr lang="en-US" sz="1200" dirty="0"/>
          </a:p>
        </p:txBody>
      </p:sp>
    </p:spTree>
    <p:extLst>
      <p:ext uri="{BB962C8B-B14F-4D97-AF65-F5344CB8AC3E}">
        <p14:creationId xmlns:p14="http://schemas.microsoft.com/office/powerpoint/2010/main" val="4245540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Time to talk to </a:t>
            </a:r>
            <a:r>
              <a:rPr lang="en-US" sz="4000" dirty="0" smtClean="0"/>
              <a:t>the text!</a:t>
            </a:r>
            <a:endParaRPr lang="en-US" sz="4000" dirty="0"/>
          </a:p>
        </p:txBody>
      </p:sp>
      <p:sp>
        <p:nvSpPr>
          <p:cNvPr id="3" name="Content Placeholder 2"/>
          <p:cNvSpPr>
            <a:spLocks noGrp="1"/>
          </p:cNvSpPr>
          <p:nvPr>
            <p:ph idx="1"/>
          </p:nvPr>
        </p:nvSpPr>
        <p:spPr/>
        <p:txBody>
          <a:bodyPr/>
          <a:lstStyle/>
          <a:p>
            <a:pPr>
              <a:spcBef>
                <a:spcPts val="2400"/>
              </a:spcBef>
            </a:pPr>
            <a:r>
              <a:rPr lang="en-US" dirty="0" smtClean="0"/>
              <a:t>Pay </a:t>
            </a:r>
            <a:r>
              <a:rPr lang="en-US" dirty="0" smtClean="0"/>
              <a:t>attention to your thoughts as you read</a:t>
            </a:r>
          </a:p>
          <a:p>
            <a:pPr>
              <a:spcBef>
                <a:spcPts val="2400"/>
              </a:spcBef>
            </a:pPr>
            <a:r>
              <a:rPr lang="en-US" dirty="0" smtClean="0"/>
              <a:t>Write on the text to track </a:t>
            </a:r>
            <a:r>
              <a:rPr lang="en-US" dirty="0" smtClean="0"/>
              <a:t>thoughts, connections, predictions, &amp; questions</a:t>
            </a:r>
          </a:p>
          <a:p>
            <a:pPr>
              <a:spcBef>
                <a:spcPts val="2400"/>
              </a:spcBef>
            </a:pPr>
            <a:r>
              <a:rPr lang="en-US" dirty="0" smtClean="0"/>
              <a:t>More </a:t>
            </a:r>
            <a:r>
              <a:rPr lang="en-US" dirty="0" smtClean="0"/>
              <a:t>than just underlining</a:t>
            </a:r>
            <a:r>
              <a:rPr lang="en-US" dirty="0" smtClean="0"/>
              <a:t>!  Mark why…</a:t>
            </a:r>
            <a:endParaRPr lang="en-US" dirty="0" smtClean="0"/>
          </a:p>
          <a:p>
            <a:pPr>
              <a:spcBef>
                <a:spcPts val="2400"/>
              </a:spcBef>
            </a:pPr>
            <a:r>
              <a:rPr lang="en-US" dirty="0" smtClean="0"/>
              <a:t>There’s no need to finish th</a:t>
            </a:r>
            <a:r>
              <a:rPr lang="en-US" dirty="0" smtClean="0"/>
              <a:t>e text</a:t>
            </a:r>
            <a:endParaRPr lang="en-US" dirty="0" smtClean="0"/>
          </a:p>
        </p:txBody>
      </p:sp>
    </p:spTree>
    <p:extLst>
      <p:ext uri="{BB962C8B-B14F-4D97-AF65-F5344CB8AC3E}">
        <p14:creationId xmlns:p14="http://schemas.microsoft.com/office/powerpoint/2010/main" val="854724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858818"/>
          </a:xfrm>
        </p:spPr>
        <p:txBody>
          <a:bodyPr>
            <a:normAutofit/>
          </a:bodyPr>
          <a:lstStyle/>
          <a:p>
            <a:r>
              <a:rPr lang="en-US" sz="4000" dirty="0" smtClean="0"/>
              <a:t>Time to share</a:t>
            </a:r>
            <a:r>
              <a:rPr lang="en-US" sz="4000" dirty="0" smtClean="0"/>
              <a:t>!</a:t>
            </a:r>
            <a:endParaRPr lang="en-US" sz="2200" dirty="0"/>
          </a:p>
        </p:txBody>
      </p:sp>
      <p:sp>
        <p:nvSpPr>
          <p:cNvPr id="3" name="Content Placeholder 2"/>
          <p:cNvSpPr>
            <a:spLocks noGrp="1"/>
          </p:cNvSpPr>
          <p:nvPr>
            <p:ph idx="1"/>
          </p:nvPr>
        </p:nvSpPr>
        <p:spPr>
          <a:xfrm>
            <a:off x="990600" y="1828800"/>
            <a:ext cx="7086600" cy="4114800"/>
          </a:xfrm>
        </p:spPr>
        <p:txBody>
          <a:bodyPr>
            <a:normAutofit fontScale="92500" lnSpcReduction="10000"/>
          </a:bodyPr>
          <a:lstStyle/>
          <a:p>
            <a:pPr>
              <a:spcBef>
                <a:spcPts val="1200"/>
              </a:spcBef>
            </a:pPr>
            <a:r>
              <a:rPr lang="en-US" dirty="0" smtClean="0"/>
              <a:t>Make sure </a:t>
            </a:r>
            <a:r>
              <a:rPr lang="en-US" b="1" dirty="0" smtClean="0"/>
              <a:t>everyone</a:t>
            </a:r>
            <a:r>
              <a:rPr lang="en-US" dirty="0" smtClean="0"/>
              <a:t> contributes their thoughts from the reading!</a:t>
            </a:r>
          </a:p>
          <a:p>
            <a:pPr>
              <a:spcBef>
                <a:spcPts val="1200"/>
              </a:spcBef>
            </a:pPr>
            <a:r>
              <a:rPr lang="en-US" dirty="0" smtClean="0"/>
              <a:t>Start by saying where in the text you are referencing, then let </a:t>
            </a:r>
            <a:r>
              <a:rPr lang="en-US" dirty="0" smtClean="0"/>
              <a:t>your partner(s) find </a:t>
            </a:r>
            <a:r>
              <a:rPr lang="en-US" dirty="0" smtClean="0"/>
              <a:t>that spot</a:t>
            </a:r>
          </a:p>
          <a:p>
            <a:pPr>
              <a:spcBef>
                <a:spcPts val="1200"/>
              </a:spcBef>
            </a:pPr>
            <a:endParaRPr lang="en-US" dirty="0"/>
          </a:p>
          <a:p>
            <a:pPr lvl="1">
              <a:spcBef>
                <a:spcPts val="1200"/>
              </a:spcBef>
            </a:pPr>
            <a:r>
              <a:rPr lang="en-US" dirty="0" smtClean="0">
                <a:solidFill>
                  <a:schemeClr val="accent3">
                    <a:lumMod val="50000"/>
                  </a:schemeClr>
                </a:solidFill>
              </a:rPr>
              <a:t>What questions do you have from the text?</a:t>
            </a:r>
          </a:p>
          <a:p>
            <a:pPr lvl="1">
              <a:spcBef>
                <a:spcPts val="1200"/>
              </a:spcBef>
            </a:pPr>
            <a:r>
              <a:rPr lang="en-US" dirty="0" smtClean="0">
                <a:solidFill>
                  <a:schemeClr val="accent3">
                    <a:lumMod val="50000"/>
                  </a:schemeClr>
                </a:solidFill>
              </a:rPr>
              <a:t>Was any language confusing or challenging?</a:t>
            </a:r>
          </a:p>
          <a:p>
            <a:pPr lvl="1">
              <a:spcBef>
                <a:spcPts val="1200"/>
              </a:spcBef>
            </a:pPr>
            <a:r>
              <a:rPr lang="en-US" dirty="0" smtClean="0">
                <a:solidFill>
                  <a:schemeClr val="accent3">
                    <a:lumMod val="50000"/>
                  </a:schemeClr>
                </a:solidFill>
              </a:rPr>
              <a:t>What </a:t>
            </a:r>
            <a:r>
              <a:rPr lang="en-US" dirty="0" smtClean="0">
                <a:solidFill>
                  <a:schemeClr val="accent3">
                    <a:lumMod val="50000"/>
                  </a:schemeClr>
                </a:solidFill>
              </a:rPr>
              <a:t>seemed like an important line to remember?</a:t>
            </a:r>
          </a:p>
          <a:p>
            <a:pPr lvl="1">
              <a:spcBef>
                <a:spcPts val="1200"/>
              </a:spcBef>
            </a:pPr>
            <a:r>
              <a:rPr lang="en-US" dirty="0" smtClean="0">
                <a:solidFill>
                  <a:schemeClr val="accent3">
                    <a:lumMod val="50000"/>
                  </a:schemeClr>
                </a:solidFill>
              </a:rPr>
              <a:t>What did the text remind you </a:t>
            </a:r>
            <a:r>
              <a:rPr lang="en-US" dirty="0" smtClean="0">
                <a:solidFill>
                  <a:schemeClr val="accent3">
                    <a:lumMod val="50000"/>
                  </a:schemeClr>
                </a:solidFill>
              </a:rPr>
              <a:t>of?  </a:t>
            </a:r>
          </a:p>
          <a:p>
            <a:pPr lvl="1">
              <a:spcBef>
                <a:spcPts val="1200"/>
              </a:spcBef>
            </a:pPr>
            <a:r>
              <a:rPr lang="en-US" dirty="0" smtClean="0">
                <a:solidFill>
                  <a:schemeClr val="accent3">
                    <a:lumMod val="50000"/>
                  </a:schemeClr>
                </a:solidFill>
              </a:rPr>
              <a:t>How is it</a:t>
            </a:r>
            <a:r>
              <a:rPr lang="en-US" dirty="0" smtClean="0">
                <a:solidFill>
                  <a:schemeClr val="accent3">
                    <a:lumMod val="50000"/>
                  </a:schemeClr>
                </a:solidFill>
              </a:rPr>
              <a:t> </a:t>
            </a:r>
            <a:r>
              <a:rPr lang="en-US" dirty="0" smtClean="0">
                <a:solidFill>
                  <a:schemeClr val="accent3">
                    <a:lumMod val="50000"/>
                  </a:schemeClr>
                </a:solidFill>
              </a:rPr>
              <a:t>relevant to </a:t>
            </a:r>
            <a:r>
              <a:rPr lang="en-US" dirty="0" smtClean="0">
                <a:solidFill>
                  <a:schemeClr val="accent3">
                    <a:lumMod val="50000"/>
                  </a:schemeClr>
                </a:solidFill>
              </a:rPr>
              <a:t>what you are learning?</a:t>
            </a:r>
            <a:endParaRPr lang="en-US" dirty="0">
              <a:solidFill>
                <a:schemeClr val="accent3">
                  <a:lumMod val="50000"/>
                </a:schemeClr>
              </a:solidFill>
            </a:endParaRPr>
          </a:p>
        </p:txBody>
      </p:sp>
    </p:spTree>
    <p:extLst>
      <p:ext uri="{BB962C8B-B14F-4D97-AF65-F5344CB8AC3E}">
        <p14:creationId xmlns:p14="http://schemas.microsoft.com/office/powerpoint/2010/main" val="177878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Skill Acquired!</a:t>
            </a:r>
            <a:endParaRPr lang="en-US" dirty="0"/>
          </a:p>
        </p:txBody>
      </p:sp>
      <p:sp>
        <p:nvSpPr>
          <p:cNvPr id="3" name="Content Placeholder 2"/>
          <p:cNvSpPr>
            <a:spLocks noGrp="1"/>
          </p:cNvSpPr>
          <p:nvPr>
            <p:ph idx="1"/>
          </p:nvPr>
        </p:nvSpPr>
        <p:spPr/>
        <p:txBody>
          <a:bodyPr/>
          <a:lstStyle/>
          <a:p>
            <a:r>
              <a:rPr lang="en-US" dirty="0" smtClean="0"/>
              <a:t>Practice, practice, practice…</a:t>
            </a:r>
          </a:p>
          <a:p>
            <a:r>
              <a:rPr lang="en-US" dirty="0" smtClean="0"/>
              <a:t>Where will this technique be a helpful tool to use?</a:t>
            </a:r>
            <a:endParaRPr lang="en-US" dirty="0"/>
          </a:p>
        </p:txBody>
      </p:sp>
    </p:spTree>
    <p:extLst>
      <p:ext uri="{BB962C8B-B14F-4D97-AF65-F5344CB8AC3E}">
        <p14:creationId xmlns:p14="http://schemas.microsoft.com/office/powerpoint/2010/main" val="37730110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Pushpin</Template>
  <TotalTime>311</TotalTime>
  <Words>892</Words>
  <Application>Microsoft Office PowerPoint</Application>
  <PresentationFormat>On-screen Show (4:3)</PresentationFormat>
  <Paragraphs>58</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Brush Script MT</vt:lpstr>
      <vt:lpstr>Calibri</vt:lpstr>
      <vt:lpstr>Constantia</vt:lpstr>
      <vt:lpstr>Franklin Gothic Book</vt:lpstr>
      <vt:lpstr>Rage Italic</vt:lpstr>
      <vt:lpstr>Pushpin</vt:lpstr>
      <vt:lpstr>“Talking to the Text”</vt:lpstr>
      <vt:lpstr>Disciplinary Texts:  How We Use Them</vt:lpstr>
      <vt:lpstr>What is “Talking to the Text”?</vt:lpstr>
      <vt:lpstr>Set the intentions</vt:lpstr>
      <vt:lpstr>Time to talk to the text!</vt:lpstr>
      <vt:lpstr>Time to share!</vt:lpstr>
      <vt:lpstr>New Skill Acquired!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to the Text</dc:title>
  <dc:creator>Livio, Diane L.</dc:creator>
  <cp:lastModifiedBy>Windows User</cp:lastModifiedBy>
  <cp:revision>18</cp:revision>
  <dcterms:created xsi:type="dcterms:W3CDTF">2017-09-19T17:23:01Z</dcterms:created>
  <dcterms:modified xsi:type="dcterms:W3CDTF">2019-03-04T05:30:33Z</dcterms:modified>
</cp:coreProperties>
</file>