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5.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88" r:id="rId4"/>
    <p:sldId id="264" r:id="rId5"/>
    <p:sldId id="259" r:id="rId6"/>
    <p:sldId id="260" r:id="rId7"/>
    <p:sldId id="265" r:id="rId8"/>
    <p:sldId id="266" r:id="rId9"/>
    <p:sldId id="268" r:id="rId10"/>
    <p:sldId id="286" r:id="rId11"/>
    <p:sldId id="287" r:id="rId12"/>
    <p:sldId id="273" r:id="rId13"/>
    <p:sldId id="267" r:id="rId14"/>
    <p:sldId id="269" r:id="rId15"/>
    <p:sldId id="279" r:id="rId16"/>
    <p:sldId id="271" r:id="rId17"/>
    <p:sldId id="278" r:id="rId18"/>
    <p:sldId id="272" r:id="rId19"/>
    <p:sldId id="274" r:id="rId20"/>
    <p:sldId id="275" r:id="rId21"/>
    <p:sldId id="276" r:id="rId22"/>
    <p:sldId id="277" r:id="rId23"/>
    <p:sldId id="280" r:id="rId24"/>
    <p:sldId id="282"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4931F01-C59A-46C0-9FDB-283DAAB1E923}">
          <p14:sldIdLst>
            <p14:sldId id="256"/>
          </p14:sldIdLst>
        </p14:section>
        <p14:section name="Untitled Section" id="{10F7E307-79C1-48E3-94ED-51FD59660C31}">
          <p14:sldIdLst>
            <p14:sldId id="257"/>
            <p14:sldId id="288"/>
            <p14:sldId id="264"/>
            <p14:sldId id="259"/>
            <p14:sldId id="260"/>
            <p14:sldId id="265"/>
            <p14:sldId id="266"/>
            <p14:sldId id="268"/>
            <p14:sldId id="286"/>
            <p14:sldId id="287"/>
            <p14:sldId id="273"/>
            <p14:sldId id="267"/>
            <p14:sldId id="269"/>
            <p14:sldId id="279"/>
            <p14:sldId id="271"/>
            <p14:sldId id="278"/>
            <p14:sldId id="272"/>
            <p14:sldId id="274"/>
            <p14:sldId id="275"/>
            <p14:sldId id="276"/>
            <p14:sldId id="277"/>
            <p14:sldId id="280"/>
            <p14:sldId id="28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117" d="100"/>
          <a:sy n="117" d="100"/>
        </p:scale>
        <p:origin x="54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A6776CE5-3F16-423E-9A1B-31B6BA750CCF}" type="datetimeFigureOut">
              <a:rPr lang="en-US" smtClean="0"/>
              <a:t>11/16/2020</a:t>
            </a:fld>
            <a:endParaRPr 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212E2751-693E-41EB-9241-172B7679135B}" type="slidenum">
              <a:rPr lang="en-US" smtClean="0"/>
              <a:t>‹#›</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8607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776CE5-3F16-423E-9A1B-31B6BA750CCF}"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2E2751-693E-41EB-9241-172B7679135B}" type="slidenum">
              <a:rPr lang="en-US" smtClean="0"/>
              <a:t>‹#›</a:t>
            </a:fld>
            <a:endParaRPr lang="en-US"/>
          </a:p>
        </p:txBody>
      </p:sp>
    </p:spTree>
    <p:extLst>
      <p:ext uri="{BB962C8B-B14F-4D97-AF65-F5344CB8AC3E}">
        <p14:creationId xmlns:p14="http://schemas.microsoft.com/office/powerpoint/2010/main" val="375804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776CE5-3F16-423E-9A1B-31B6BA750CCF}"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2E2751-693E-41EB-9241-172B7679135B}" type="slidenum">
              <a:rPr lang="en-US" smtClean="0"/>
              <a:t>‹#›</a:t>
            </a:fld>
            <a:endParaRPr lang="en-US"/>
          </a:p>
        </p:txBody>
      </p:sp>
    </p:spTree>
    <p:extLst>
      <p:ext uri="{BB962C8B-B14F-4D97-AF65-F5344CB8AC3E}">
        <p14:creationId xmlns:p14="http://schemas.microsoft.com/office/powerpoint/2010/main" val="520852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776CE5-3F16-423E-9A1B-31B6BA750CCF}"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2E2751-693E-41EB-9241-172B7679135B}" type="slidenum">
              <a:rPr lang="en-US" smtClean="0"/>
              <a:t>‹#›</a:t>
            </a:fld>
            <a:endParaRPr lang="en-US"/>
          </a:p>
        </p:txBody>
      </p:sp>
    </p:spTree>
    <p:extLst>
      <p:ext uri="{BB962C8B-B14F-4D97-AF65-F5344CB8AC3E}">
        <p14:creationId xmlns:p14="http://schemas.microsoft.com/office/powerpoint/2010/main" val="300888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A6776CE5-3F16-423E-9A1B-31B6BA750CCF}" type="datetimeFigureOut">
              <a:rPr lang="en-US" smtClean="0"/>
              <a:t>11/16/2020</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212E2751-693E-41EB-9241-172B7679135B}" type="slidenum">
              <a:rPr lang="en-US" smtClean="0"/>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0217326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776CE5-3F16-423E-9A1B-31B6BA750CCF}" type="datetimeFigureOut">
              <a:rPr lang="en-US" smtClean="0"/>
              <a:t>11/16/2020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2E2751-693E-41EB-9241-172B7679135B}" type="slidenum">
              <a:rPr lang="en-US" smtClean="0"/>
              <a:t>‹#›</a:t>
            </a:fld>
            <a:endParaRPr lang="en-US"/>
          </a:p>
        </p:txBody>
      </p:sp>
    </p:spTree>
    <p:extLst>
      <p:ext uri="{BB962C8B-B14F-4D97-AF65-F5344CB8AC3E}">
        <p14:creationId xmlns:p14="http://schemas.microsoft.com/office/powerpoint/2010/main" val="296540964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776CE5-3F16-423E-9A1B-31B6BA750CCF}" type="datetimeFigureOut">
              <a:rPr lang="en-US" smtClean="0"/>
              <a:t>11/16/2020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2E2751-693E-41EB-9241-172B7679135B}" type="slidenum">
              <a:rPr lang="en-US" smtClean="0"/>
              <a:t>‹#›</a:t>
            </a:fld>
            <a:endParaRPr lang="en-US"/>
          </a:p>
        </p:txBody>
      </p:sp>
    </p:spTree>
    <p:extLst>
      <p:ext uri="{BB962C8B-B14F-4D97-AF65-F5344CB8AC3E}">
        <p14:creationId xmlns:p14="http://schemas.microsoft.com/office/powerpoint/2010/main" val="241748274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776CE5-3F16-423E-9A1B-31B6BA750CCF}" type="datetimeFigureOut">
              <a:rPr lang="en-US" smtClean="0"/>
              <a:t>11/16/2020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2E2751-693E-41EB-9241-172B7679135B}" type="slidenum">
              <a:rPr lang="en-US" smtClean="0"/>
              <a:t>‹#›</a:t>
            </a:fld>
            <a:endParaRPr lang="en-US"/>
          </a:p>
        </p:txBody>
      </p:sp>
    </p:spTree>
    <p:extLst>
      <p:ext uri="{BB962C8B-B14F-4D97-AF65-F5344CB8AC3E}">
        <p14:creationId xmlns:p14="http://schemas.microsoft.com/office/powerpoint/2010/main" val="2008556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776CE5-3F16-423E-9A1B-31B6BA750CCF}" type="datetimeFigureOut">
              <a:rPr lang="en-US" smtClean="0"/>
              <a:t>11/16/2020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2E2751-693E-41EB-9241-172B7679135B}" type="slidenum">
              <a:rPr lang="en-US" smtClean="0"/>
              <a:t>‹#›</a:t>
            </a:fld>
            <a:endParaRPr lang="en-US"/>
          </a:p>
        </p:txBody>
      </p:sp>
    </p:spTree>
    <p:extLst>
      <p:ext uri="{BB962C8B-B14F-4D97-AF65-F5344CB8AC3E}">
        <p14:creationId xmlns:p14="http://schemas.microsoft.com/office/powerpoint/2010/main" val="280325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A6776CE5-3F16-423E-9A1B-31B6BA750CCF}" type="datetimeFigureOut">
              <a:rPr lang="en-US" smtClean="0"/>
              <a:t>11/16/2020</a:t>
            </a:fld>
            <a:endParaRPr lang="en-US"/>
          </a:p>
        </p:txBody>
      </p:sp>
      <p:sp>
        <p:nvSpPr>
          <p:cNvPr id="6" name="Footer Placeholder 5"/>
          <p:cNvSpPr>
            <a:spLocks noGrp="1"/>
          </p:cNvSpPr>
          <p:nvPr>
            <p:ph type="ftr" sz="quarter" idx="11"/>
          </p:nvPr>
        </p:nvSpPr>
        <p:spPr>
          <a:xfrm>
            <a:off x="2103620" y="6375679"/>
            <a:ext cx="3482179" cy="345796"/>
          </a:xfrm>
        </p:spPr>
        <p:txBody>
          <a:bodyPr/>
          <a:lstStyle/>
          <a:p>
            <a:endParaRPr lang="en-US"/>
          </a:p>
        </p:txBody>
      </p:sp>
      <p:sp>
        <p:nvSpPr>
          <p:cNvPr id="7" name="Slide Number Placeholder 6"/>
          <p:cNvSpPr>
            <a:spLocks noGrp="1"/>
          </p:cNvSpPr>
          <p:nvPr>
            <p:ph type="sldNum" sz="quarter" idx="12"/>
          </p:nvPr>
        </p:nvSpPr>
        <p:spPr>
          <a:xfrm>
            <a:off x="5691014" y="6375679"/>
            <a:ext cx="1232456" cy="345796"/>
          </a:xfrm>
        </p:spPr>
        <p:txBody>
          <a:bodyPr/>
          <a:lstStyle/>
          <a:p>
            <a:fld id="{212E2751-693E-41EB-9241-172B7679135B}" type="slidenum">
              <a:rPr lang="en-US" smtClean="0"/>
              <a:t>‹#›</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43624271"/>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A6776CE5-3F16-423E-9A1B-31B6BA750CCF}" type="datetimeFigureOut">
              <a:rPr lang="en-US" smtClean="0"/>
              <a:t>11/16/2020</a:t>
            </a:fld>
            <a:endParaRPr lang="en-US"/>
          </a:p>
        </p:txBody>
      </p:sp>
      <p:sp>
        <p:nvSpPr>
          <p:cNvPr id="6" name="Footer Placeholder 5"/>
          <p:cNvSpPr>
            <a:spLocks noGrp="1"/>
          </p:cNvSpPr>
          <p:nvPr>
            <p:ph type="ftr" sz="quarter" idx="11"/>
          </p:nvPr>
        </p:nvSpPr>
        <p:spPr>
          <a:xfrm>
            <a:off x="2103621" y="6375679"/>
            <a:ext cx="3482178" cy="345796"/>
          </a:xfrm>
        </p:spPr>
        <p:txBody>
          <a:bodyPr/>
          <a:lstStyle/>
          <a:p>
            <a:endParaRPr lang="en-US"/>
          </a:p>
        </p:txBody>
      </p:sp>
      <p:sp>
        <p:nvSpPr>
          <p:cNvPr id="7" name="Slide Number Placeholder 6"/>
          <p:cNvSpPr>
            <a:spLocks noGrp="1"/>
          </p:cNvSpPr>
          <p:nvPr>
            <p:ph type="sldNum" sz="quarter" idx="12"/>
          </p:nvPr>
        </p:nvSpPr>
        <p:spPr>
          <a:xfrm>
            <a:off x="5687568" y="6375679"/>
            <a:ext cx="1234440" cy="345796"/>
          </a:xfrm>
        </p:spPr>
        <p:txBody>
          <a:bodyPr/>
          <a:lstStyle/>
          <a:p>
            <a:fld id="{212E2751-693E-41EB-9241-172B7679135B}" type="slidenum">
              <a:rPr lang="en-US" smtClean="0"/>
              <a:t>‹#›</a:t>
            </a:fld>
            <a:endParaRPr lang="en-US"/>
          </a:p>
        </p:txBody>
      </p:sp>
    </p:spTree>
    <p:extLst>
      <p:ext uri="{BB962C8B-B14F-4D97-AF65-F5344CB8AC3E}">
        <p14:creationId xmlns:p14="http://schemas.microsoft.com/office/powerpoint/2010/main" val="1905912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A6776CE5-3F16-423E-9A1B-31B6BA750CCF}" type="datetimeFigureOut">
              <a:rPr lang="en-US" smtClean="0"/>
              <a:t>11/16/2020</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212E2751-693E-41EB-9241-172B7679135B}" type="slidenum">
              <a:rPr lang="en-US" smtClean="0"/>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90614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8">
            <a:extLst>
              <a:ext uri="{FF2B5EF4-FFF2-40B4-BE49-F238E27FC236}">
                <a16:creationId xmlns:a16="http://schemas.microsoft.com/office/drawing/2014/main" id="{8DADC67C-963A-485B-A9E3-107ACC7295F5}"/>
              </a:ext>
            </a:extLst>
          </p:cNvPr>
          <p:cNvSpPr>
            <a:spLocks noGrp="1"/>
          </p:cNvSpPr>
          <p:nvPr>
            <p:ph type="subTitle" idx="1"/>
          </p:nvPr>
        </p:nvSpPr>
        <p:spPr>
          <a:xfrm>
            <a:off x="2993386" y="5778498"/>
            <a:ext cx="3844442" cy="788557"/>
          </a:xfrm>
        </p:spPr>
        <p:txBody>
          <a:bodyPr>
            <a:normAutofit/>
          </a:bodyPr>
          <a:lstStyle/>
          <a:p>
            <a:pPr algn="r"/>
            <a:r>
              <a:rPr lang="en-US" dirty="0" err="1"/>
              <a:t>Lamc</a:t>
            </a:r>
            <a:r>
              <a:rPr lang="en-US" dirty="0"/>
              <a:t> President Monte Perez</a:t>
            </a:r>
          </a:p>
        </p:txBody>
      </p:sp>
      <p:sp>
        <p:nvSpPr>
          <p:cNvPr id="16" name="Freeform: Shape 15">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Black and white photo of LAMC president Monte President participating in the 1968 East L.A. School Walkouts.">
            <a:extLst>
              <a:ext uri="{FF2B5EF4-FFF2-40B4-BE49-F238E27FC236}">
                <a16:creationId xmlns:a16="http://schemas.microsoft.com/office/drawing/2014/main" id="{5563FC03-18E2-48C3-97CE-2552368E826B}"/>
              </a:ext>
            </a:extLst>
          </p:cNvPr>
          <p:cNvPicPr>
            <a:picLocks noChangeAspect="1"/>
          </p:cNvPicPr>
          <p:nvPr/>
        </p:nvPicPr>
        <p:blipFill rotWithShape="1">
          <a:blip r:embed="rId2">
            <a:extLst>
              <a:ext uri="{28A0092B-C50C-407E-A947-70E740481C1C}">
                <a14:useLocalDpi xmlns:a14="http://schemas.microsoft.com/office/drawing/2010/main" val="0"/>
              </a:ext>
            </a:extLst>
          </a:blip>
          <a:srcRect l="21932" r="20298"/>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pic>
        <p:nvPicPr>
          <p:cNvPr id="13" name="Picture 12" descr="LAMC logo along with the text &quot;Chicano Studies&quot; as the tile and the subtitle &quot;Los Angeles Mission College&quot;">
            <a:extLst>
              <a:ext uri="{FF2B5EF4-FFF2-40B4-BE49-F238E27FC236}">
                <a16:creationId xmlns:a16="http://schemas.microsoft.com/office/drawing/2014/main" id="{4EB9B4E2-A8C6-4319-A8C7-C02AF1BB0B17}"/>
              </a:ext>
            </a:extLst>
          </p:cNvPr>
          <p:cNvPicPr>
            <a:picLocks noChangeAspect="1"/>
          </p:cNvPicPr>
          <p:nvPr/>
        </p:nvPicPr>
        <p:blipFill>
          <a:blip r:embed="rId3"/>
          <a:stretch>
            <a:fillRect/>
          </a:stretch>
        </p:blipFill>
        <p:spPr>
          <a:xfrm>
            <a:off x="273858" y="1542640"/>
            <a:ext cx="6218459" cy="2487384"/>
          </a:xfrm>
          <a:prstGeom prst="rect">
            <a:avLst/>
          </a:prstGeom>
        </p:spPr>
      </p:pic>
    </p:spTree>
    <p:extLst>
      <p:ext uri="{BB962C8B-B14F-4D97-AF65-F5344CB8AC3E}">
        <p14:creationId xmlns:p14="http://schemas.microsoft.com/office/powerpoint/2010/main" val="1010183772"/>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hicano Studies professor, Jose Maldonado, smiles at the camera in the LAMC auditorium. There is a projector screen behind him.">
            <a:extLst>
              <a:ext uri="{FF2B5EF4-FFF2-40B4-BE49-F238E27FC236}">
                <a16:creationId xmlns:a16="http://schemas.microsoft.com/office/drawing/2014/main" id="{18B49082-A77F-4793-B2F5-DE80194F346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a:stretch/>
        </p:blipFill>
        <p:spPr>
          <a:xfrm>
            <a:off x="168924" y="90392"/>
            <a:ext cx="7234766" cy="5426075"/>
          </a:xfrm>
        </p:spPr>
      </p:pic>
      <p:sp>
        <p:nvSpPr>
          <p:cNvPr id="3" name="Title 2">
            <a:extLst>
              <a:ext uri="{FF2B5EF4-FFF2-40B4-BE49-F238E27FC236}">
                <a16:creationId xmlns:a16="http://schemas.microsoft.com/office/drawing/2014/main" id="{4D00A0CF-5D7E-4307-B8BD-7ECF31787D93}"/>
              </a:ext>
            </a:extLst>
          </p:cNvPr>
          <p:cNvSpPr>
            <a:spLocks noGrp="1"/>
          </p:cNvSpPr>
          <p:nvPr>
            <p:ph type="title"/>
          </p:nvPr>
        </p:nvSpPr>
        <p:spPr>
          <a:xfrm>
            <a:off x="283462" y="5515832"/>
            <a:ext cx="6885432" cy="518159"/>
          </a:xfrm>
        </p:spPr>
        <p:txBody>
          <a:bodyPr>
            <a:normAutofit/>
          </a:bodyPr>
          <a:lstStyle/>
          <a:p>
            <a:r>
              <a:rPr lang="en-US" i="0" dirty="0">
                <a:solidFill>
                  <a:schemeClr val="tx2"/>
                </a:solidFill>
                <a:effectLst/>
                <a:latin typeface="Roboto"/>
              </a:rPr>
              <a:t>CHICANO STUDIES Event in LAMC</a:t>
            </a:r>
            <a:endParaRPr lang="en-US" dirty="0">
              <a:solidFill>
                <a:schemeClr val="tx2"/>
              </a:solidFill>
            </a:endParaRPr>
          </a:p>
        </p:txBody>
      </p:sp>
      <p:sp>
        <p:nvSpPr>
          <p:cNvPr id="4" name="Text Placeholder 3">
            <a:extLst>
              <a:ext uri="{FF2B5EF4-FFF2-40B4-BE49-F238E27FC236}">
                <a16:creationId xmlns:a16="http://schemas.microsoft.com/office/drawing/2014/main" id="{5CCC8E28-FFE3-417B-8C66-2F5047448C86}"/>
              </a:ext>
            </a:extLst>
          </p:cNvPr>
          <p:cNvSpPr>
            <a:spLocks noGrp="1"/>
          </p:cNvSpPr>
          <p:nvPr>
            <p:ph type="body" sz="half" idx="2"/>
          </p:nvPr>
        </p:nvSpPr>
        <p:spPr>
          <a:xfrm>
            <a:off x="283462" y="6033991"/>
            <a:ext cx="7120228" cy="733617"/>
          </a:xfrm>
        </p:spPr>
        <p:txBody>
          <a:bodyPr/>
          <a:lstStyle/>
          <a:p>
            <a:r>
              <a:rPr lang="en-US" dirty="0">
                <a:solidFill>
                  <a:schemeClr val="tx2"/>
                </a:solidFill>
              </a:rPr>
              <a:t>Chicano Studies Professor Jose Maldonado at an event in the LAMC auditorium.</a:t>
            </a:r>
          </a:p>
        </p:txBody>
      </p:sp>
    </p:spTree>
    <p:extLst>
      <p:ext uri="{BB962C8B-B14F-4D97-AF65-F5344CB8AC3E}">
        <p14:creationId xmlns:p14="http://schemas.microsoft.com/office/powerpoint/2010/main" val="1504652815"/>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Professor Jose Maldonado wearing a burgundy graduation robe and decorated sash is playing some drums in front of a student's home to celebrate their graduation.">
            <a:extLst>
              <a:ext uri="{FF2B5EF4-FFF2-40B4-BE49-F238E27FC236}">
                <a16:creationId xmlns:a16="http://schemas.microsoft.com/office/drawing/2014/main" id="{18B49082-A77F-4793-B2F5-DE80194F346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a:stretch/>
        </p:blipFill>
        <p:spPr>
          <a:xfrm>
            <a:off x="1013140" y="90392"/>
            <a:ext cx="5426075" cy="5426075"/>
          </a:xfrm>
        </p:spPr>
      </p:pic>
      <p:sp>
        <p:nvSpPr>
          <p:cNvPr id="3" name="Title 2">
            <a:extLst>
              <a:ext uri="{FF2B5EF4-FFF2-40B4-BE49-F238E27FC236}">
                <a16:creationId xmlns:a16="http://schemas.microsoft.com/office/drawing/2014/main" id="{4D00A0CF-5D7E-4307-B8BD-7ECF31787D93}"/>
              </a:ext>
            </a:extLst>
          </p:cNvPr>
          <p:cNvSpPr>
            <a:spLocks noGrp="1"/>
          </p:cNvSpPr>
          <p:nvPr>
            <p:ph type="title"/>
          </p:nvPr>
        </p:nvSpPr>
        <p:spPr>
          <a:xfrm>
            <a:off x="283462" y="5515832"/>
            <a:ext cx="6885432" cy="518159"/>
          </a:xfrm>
        </p:spPr>
        <p:txBody>
          <a:bodyPr>
            <a:normAutofit/>
          </a:bodyPr>
          <a:lstStyle/>
          <a:p>
            <a:r>
              <a:rPr lang="en-US" i="0" dirty="0">
                <a:solidFill>
                  <a:schemeClr val="tx2"/>
                </a:solidFill>
                <a:effectLst/>
                <a:latin typeface="Roboto"/>
              </a:rPr>
              <a:t>Roaming graduation Event</a:t>
            </a:r>
            <a:endParaRPr lang="en-US" dirty="0">
              <a:solidFill>
                <a:schemeClr val="tx2"/>
              </a:solidFill>
            </a:endParaRPr>
          </a:p>
        </p:txBody>
      </p:sp>
      <p:sp>
        <p:nvSpPr>
          <p:cNvPr id="4" name="Text Placeholder 3">
            <a:extLst>
              <a:ext uri="{FF2B5EF4-FFF2-40B4-BE49-F238E27FC236}">
                <a16:creationId xmlns:a16="http://schemas.microsoft.com/office/drawing/2014/main" id="{5CCC8E28-FFE3-417B-8C66-2F5047448C86}"/>
              </a:ext>
            </a:extLst>
          </p:cNvPr>
          <p:cNvSpPr>
            <a:spLocks noGrp="1"/>
          </p:cNvSpPr>
          <p:nvPr>
            <p:ph type="body" sz="half" idx="2"/>
          </p:nvPr>
        </p:nvSpPr>
        <p:spPr>
          <a:xfrm>
            <a:off x="283462" y="6033991"/>
            <a:ext cx="7120228" cy="733617"/>
          </a:xfrm>
        </p:spPr>
        <p:txBody>
          <a:bodyPr>
            <a:normAutofit fontScale="85000" lnSpcReduction="20000"/>
          </a:bodyPr>
          <a:lstStyle/>
          <a:p>
            <a:r>
              <a:rPr lang="en-US" dirty="0">
                <a:solidFill>
                  <a:schemeClr val="tx2"/>
                </a:solidFill>
              </a:rPr>
              <a:t>Professor Jose Maldonado (right) celebrating the 2020 graduation of Chicano Studies students who earned their A.A. degree in Chicano Studies, by going to the students’ homes while maintaining safety precautions against covid-19</a:t>
            </a:r>
          </a:p>
        </p:txBody>
      </p:sp>
    </p:spTree>
    <p:extLst>
      <p:ext uri="{BB962C8B-B14F-4D97-AF65-F5344CB8AC3E}">
        <p14:creationId xmlns:p14="http://schemas.microsoft.com/office/powerpoint/2010/main" val="2832311803"/>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Fernando Espuelas with a Chicano Studies Student in the Culinary Arts Institute">
            <a:extLst>
              <a:ext uri="{FF2B5EF4-FFF2-40B4-BE49-F238E27FC236}">
                <a16:creationId xmlns:a16="http://schemas.microsoft.com/office/drawing/2014/main" id="{7C2FC7A5-102C-4DEA-93CA-E4F7ED011B3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1260" b="11260"/>
          <a:stretch>
            <a:fillRect/>
          </a:stretch>
        </p:blipFill>
        <p:spPr>
          <a:xfrm>
            <a:off x="284163" y="0"/>
            <a:ext cx="9493250" cy="5516563"/>
          </a:xfrm>
        </p:spPr>
      </p:pic>
      <p:sp>
        <p:nvSpPr>
          <p:cNvPr id="3" name="Title 2">
            <a:extLst>
              <a:ext uri="{FF2B5EF4-FFF2-40B4-BE49-F238E27FC236}">
                <a16:creationId xmlns:a16="http://schemas.microsoft.com/office/drawing/2014/main" id="{4D00A0CF-5D7E-4307-B8BD-7ECF31787D93}"/>
              </a:ext>
            </a:extLst>
          </p:cNvPr>
          <p:cNvSpPr>
            <a:spLocks noGrp="1"/>
          </p:cNvSpPr>
          <p:nvPr>
            <p:ph type="title"/>
          </p:nvPr>
        </p:nvSpPr>
        <p:spPr>
          <a:xfrm>
            <a:off x="283462" y="5515832"/>
            <a:ext cx="6885432" cy="518159"/>
          </a:xfrm>
        </p:spPr>
        <p:txBody>
          <a:bodyPr>
            <a:normAutofit/>
          </a:bodyPr>
          <a:lstStyle/>
          <a:p>
            <a:r>
              <a:rPr lang="en-US" dirty="0">
                <a:solidFill>
                  <a:schemeClr val="tx2"/>
                </a:solidFill>
              </a:rPr>
              <a:t>Fernando Espuelas visits </a:t>
            </a:r>
            <a:r>
              <a:rPr lang="en-US" dirty="0" err="1">
                <a:solidFill>
                  <a:schemeClr val="tx2"/>
                </a:solidFill>
              </a:rPr>
              <a:t>lamc</a:t>
            </a:r>
            <a:endParaRPr lang="en-US" dirty="0">
              <a:solidFill>
                <a:schemeClr val="tx2"/>
              </a:solidFill>
            </a:endParaRPr>
          </a:p>
        </p:txBody>
      </p:sp>
      <p:sp>
        <p:nvSpPr>
          <p:cNvPr id="4" name="Text Placeholder 3">
            <a:extLst>
              <a:ext uri="{FF2B5EF4-FFF2-40B4-BE49-F238E27FC236}">
                <a16:creationId xmlns:a16="http://schemas.microsoft.com/office/drawing/2014/main" id="{5CCC8E28-FFE3-417B-8C66-2F5047448C86}"/>
              </a:ext>
            </a:extLst>
          </p:cNvPr>
          <p:cNvSpPr>
            <a:spLocks noGrp="1"/>
          </p:cNvSpPr>
          <p:nvPr>
            <p:ph type="body" sz="half" idx="2"/>
          </p:nvPr>
        </p:nvSpPr>
        <p:spPr>
          <a:xfrm>
            <a:off x="283462" y="6033991"/>
            <a:ext cx="7120228" cy="733617"/>
          </a:xfrm>
        </p:spPr>
        <p:txBody>
          <a:bodyPr/>
          <a:lstStyle/>
          <a:p>
            <a:r>
              <a:rPr lang="en-US" sz="18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Fernando Espuelas, Host of the Fernando Espuelas Show, with a Chicano Studies student in the Culinary Arts Institute, LAMC.</a:t>
            </a:r>
            <a:endParaRPr lang="en-US" dirty="0">
              <a:solidFill>
                <a:schemeClr val="tx2"/>
              </a:solidFill>
            </a:endParaRPr>
          </a:p>
        </p:txBody>
      </p:sp>
    </p:spTree>
    <p:extLst>
      <p:ext uri="{BB962C8B-B14F-4D97-AF65-F5344CB8AC3E}">
        <p14:creationId xmlns:p14="http://schemas.microsoft.com/office/powerpoint/2010/main" val="2293886842"/>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3 people posing for a picture on Olvera street.&#10;&#10;It includes Dolores Huerta, notable activist for the Labor movement and John Morales, Dept. Chair of Chicano Studies">
            <a:extLst>
              <a:ext uri="{FF2B5EF4-FFF2-40B4-BE49-F238E27FC236}">
                <a16:creationId xmlns:a16="http://schemas.microsoft.com/office/drawing/2014/main" id="{1F3289B4-7560-4F19-A79C-EC9A3C19F9E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3652" b="13652"/>
          <a:stretch>
            <a:fillRect/>
          </a:stretch>
        </p:blipFill>
        <p:spPr>
          <a:xfrm>
            <a:off x="284163" y="90488"/>
            <a:ext cx="9993312" cy="5426075"/>
          </a:xfrm>
        </p:spPr>
      </p:pic>
      <p:sp>
        <p:nvSpPr>
          <p:cNvPr id="3" name="Title 2">
            <a:extLst>
              <a:ext uri="{FF2B5EF4-FFF2-40B4-BE49-F238E27FC236}">
                <a16:creationId xmlns:a16="http://schemas.microsoft.com/office/drawing/2014/main" id="{4D00A0CF-5D7E-4307-B8BD-7ECF31787D93}"/>
              </a:ext>
            </a:extLst>
          </p:cNvPr>
          <p:cNvSpPr>
            <a:spLocks noGrp="1"/>
          </p:cNvSpPr>
          <p:nvPr>
            <p:ph type="title"/>
          </p:nvPr>
        </p:nvSpPr>
        <p:spPr>
          <a:xfrm>
            <a:off x="283462" y="5515832"/>
            <a:ext cx="6885432" cy="518159"/>
          </a:xfrm>
        </p:spPr>
        <p:txBody>
          <a:bodyPr>
            <a:normAutofit/>
          </a:bodyPr>
          <a:lstStyle/>
          <a:p>
            <a:r>
              <a:rPr lang="en-US" dirty="0">
                <a:solidFill>
                  <a:schemeClr val="tx2"/>
                </a:solidFill>
              </a:rPr>
              <a:t>Olvera Street Field trip</a:t>
            </a:r>
          </a:p>
        </p:txBody>
      </p:sp>
      <p:sp>
        <p:nvSpPr>
          <p:cNvPr id="4" name="Text Placeholder 3">
            <a:extLst>
              <a:ext uri="{FF2B5EF4-FFF2-40B4-BE49-F238E27FC236}">
                <a16:creationId xmlns:a16="http://schemas.microsoft.com/office/drawing/2014/main" id="{5CCC8E28-FFE3-417B-8C66-2F5047448C86}"/>
              </a:ext>
            </a:extLst>
          </p:cNvPr>
          <p:cNvSpPr>
            <a:spLocks noGrp="1"/>
          </p:cNvSpPr>
          <p:nvPr>
            <p:ph type="body" sz="half" idx="2"/>
          </p:nvPr>
        </p:nvSpPr>
        <p:spPr>
          <a:xfrm>
            <a:off x="283462" y="6033991"/>
            <a:ext cx="7120228" cy="733617"/>
          </a:xfrm>
        </p:spPr>
        <p:txBody>
          <a:bodyPr/>
          <a:lstStyle/>
          <a:p>
            <a:r>
              <a:rPr lang="en-US" dirty="0">
                <a:solidFill>
                  <a:schemeClr val="tx2"/>
                </a:solidFill>
              </a:rPr>
              <a:t>Center: </a:t>
            </a:r>
            <a:r>
              <a:rPr lang="en-US" b="1" dirty="0">
                <a:solidFill>
                  <a:schemeClr val="tx2"/>
                </a:solidFill>
              </a:rPr>
              <a:t>Dolores Huerta, </a:t>
            </a:r>
            <a:r>
              <a:rPr lang="en-US" i="1" dirty="0">
                <a:solidFill>
                  <a:schemeClr val="tx2"/>
                </a:solidFill>
              </a:rPr>
              <a:t>Civil Rights activist and labor leader</a:t>
            </a:r>
            <a:endParaRPr lang="en-US" dirty="0">
              <a:solidFill>
                <a:schemeClr val="tx2"/>
              </a:solidFill>
            </a:endParaRPr>
          </a:p>
        </p:txBody>
      </p:sp>
    </p:spTree>
    <p:extLst>
      <p:ext uri="{BB962C8B-B14F-4D97-AF65-F5344CB8AC3E}">
        <p14:creationId xmlns:p14="http://schemas.microsoft.com/office/powerpoint/2010/main" val="3096311234"/>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Chicano Studies students posing for a photo with actor Ben Affleck while on a field trip to the La Plaza de Cultura y Artes.">
            <a:extLst>
              <a:ext uri="{FF2B5EF4-FFF2-40B4-BE49-F238E27FC236}">
                <a16:creationId xmlns:a16="http://schemas.microsoft.com/office/drawing/2014/main" id="{8220DEA8-AC3B-40A2-8940-74526F217F0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1260" b="11260"/>
          <a:stretch>
            <a:fillRect/>
          </a:stretch>
        </p:blipFill>
        <p:spPr>
          <a:xfrm>
            <a:off x="284163" y="0"/>
            <a:ext cx="9493250" cy="5516563"/>
          </a:xfrm>
        </p:spPr>
      </p:pic>
      <p:sp>
        <p:nvSpPr>
          <p:cNvPr id="3" name="Title 2">
            <a:extLst>
              <a:ext uri="{FF2B5EF4-FFF2-40B4-BE49-F238E27FC236}">
                <a16:creationId xmlns:a16="http://schemas.microsoft.com/office/drawing/2014/main" id="{4D00A0CF-5D7E-4307-B8BD-7ECF31787D93}"/>
              </a:ext>
            </a:extLst>
          </p:cNvPr>
          <p:cNvSpPr>
            <a:spLocks noGrp="1"/>
          </p:cNvSpPr>
          <p:nvPr>
            <p:ph type="title"/>
          </p:nvPr>
        </p:nvSpPr>
        <p:spPr>
          <a:xfrm>
            <a:off x="283462" y="5515832"/>
            <a:ext cx="6885432" cy="518159"/>
          </a:xfrm>
        </p:spPr>
        <p:txBody>
          <a:bodyPr>
            <a:normAutofit fontScale="90000"/>
          </a:bodyPr>
          <a:lstStyle/>
          <a:p>
            <a:pPr algn="ctr"/>
            <a:r>
              <a:rPr lang="en-US" dirty="0">
                <a:solidFill>
                  <a:schemeClr val="tx2"/>
                </a:solidFill>
              </a:rPr>
              <a:t>ben Affleck joins lecture on a field trip</a:t>
            </a:r>
          </a:p>
        </p:txBody>
      </p:sp>
      <p:sp>
        <p:nvSpPr>
          <p:cNvPr id="4" name="Text Placeholder 3">
            <a:extLst>
              <a:ext uri="{FF2B5EF4-FFF2-40B4-BE49-F238E27FC236}">
                <a16:creationId xmlns:a16="http://schemas.microsoft.com/office/drawing/2014/main" id="{5CCC8E28-FFE3-417B-8C66-2F5047448C86}"/>
              </a:ext>
            </a:extLst>
          </p:cNvPr>
          <p:cNvSpPr>
            <a:spLocks noGrp="1"/>
          </p:cNvSpPr>
          <p:nvPr>
            <p:ph type="body" sz="half" idx="2"/>
          </p:nvPr>
        </p:nvSpPr>
        <p:spPr>
          <a:xfrm>
            <a:off x="283462" y="6033991"/>
            <a:ext cx="7120228" cy="733617"/>
          </a:xfrm>
        </p:spPr>
        <p:txBody>
          <a:bodyPr/>
          <a:lstStyle/>
          <a:p>
            <a:r>
              <a:rPr lang="en-US" dirty="0">
                <a:solidFill>
                  <a:schemeClr val="tx2"/>
                </a:solidFill>
              </a:rPr>
              <a:t>Chicano Studies students, while on a field trip at the La Plaza de </a:t>
            </a:r>
            <a:r>
              <a:rPr lang="en-US" dirty="0" err="1">
                <a:solidFill>
                  <a:schemeClr val="tx2"/>
                </a:solidFill>
              </a:rPr>
              <a:t>Cultura</a:t>
            </a:r>
            <a:r>
              <a:rPr lang="en-US" dirty="0">
                <a:solidFill>
                  <a:schemeClr val="tx2"/>
                </a:solidFill>
              </a:rPr>
              <a:t> y Artes, coincidentally met actor/celebrity Ben Affleck.</a:t>
            </a:r>
          </a:p>
        </p:txBody>
      </p:sp>
    </p:spTree>
    <p:extLst>
      <p:ext uri="{BB962C8B-B14F-4D97-AF65-F5344CB8AC3E}">
        <p14:creationId xmlns:p14="http://schemas.microsoft.com/office/powerpoint/2010/main" val="1116659803"/>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standing posing for a picture in the Tamayo Restaurant and Art Gallery. There are various paintings behind them.">
            <a:extLst>
              <a:ext uri="{FF2B5EF4-FFF2-40B4-BE49-F238E27FC236}">
                <a16:creationId xmlns:a16="http://schemas.microsoft.com/office/drawing/2014/main" id="{A6B4CDFA-AE71-461A-81A3-EBD09981F49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5377" b="6218"/>
          <a:stretch/>
        </p:blipFill>
        <p:spPr>
          <a:xfrm>
            <a:off x="283462" y="90392"/>
            <a:ext cx="9226218" cy="5425440"/>
          </a:xfrm>
        </p:spPr>
      </p:pic>
      <p:sp>
        <p:nvSpPr>
          <p:cNvPr id="3" name="Title 2">
            <a:extLst>
              <a:ext uri="{FF2B5EF4-FFF2-40B4-BE49-F238E27FC236}">
                <a16:creationId xmlns:a16="http://schemas.microsoft.com/office/drawing/2014/main" id="{4D00A0CF-5D7E-4307-B8BD-7ECF31787D93}"/>
              </a:ext>
            </a:extLst>
          </p:cNvPr>
          <p:cNvSpPr>
            <a:spLocks noGrp="1"/>
          </p:cNvSpPr>
          <p:nvPr>
            <p:ph type="title"/>
          </p:nvPr>
        </p:nvSpPr>
        <p:spPr>
          <a:xfrm>
            <a:off x="283462" y="5515832"/>
            <a:ext cx="6885432" cy="518159"/>
          </a:xfrm>
        </p:spPr>
        <p:txBody>
          <a:bodyPr>
            <a:normAutofit fontScale="90000"/>
          </a:bodyPr>
          <a:lstStyle/>
          <a:p>
            <a:pPr algn="ctr"/>
            <a:r>
              <a:rPr lang="en-US" dirty="0">
                <a:solidFill>
                  <a:schemeClr val="tx2"/>
                </a:solidFill>
              </a:rPr>
              <a:t>Tamayo restaurant and art gallery Field trip</a:t>
            </a:r>
          </a:p>
        </p:txBody>
      </p:sp>
      <p:sp>
        <p:nvSpPr>
          <p:cNvPr id="4" name="Text Placeholder 3">
            <a:extLst>
              <a:ext uri="{FF2B5EF4-FFF2-40B4-BE49-F238E27FC236}">
                <a16:creationId xmlns:a16="http://schemas.microsoft.com/office/drawing/2014/main" id="{5CCC8E28-FFE3-417B-8C66-2F5047448C86}"/>
              </a:ext>
            </a:extLst>
          </p:cNvPr>
          <p:cNvSpPr>
            <a:spLocks noGrp="1"/>
          </p:cNvSpPr>
          <p:nvPr>
            <p:ph type="body" sz="half" idx="2"/>
          </p:nvPr>
        </p:nvSpPr>
        <p:spPr>
          <a:xfrm>
            <a:off x="283462" y="6033991"/>
            <a:ext cx="7120228" cy="733617"/>
          </a:xfrm>
        </p:spPr>
        <p:txBody>
          <a:bodyPr/>
          <a:lstStyle/>
          <a:p>
            <a:r>
              <a:rPr lang="en-US" sz="1800" dirty="0">
                <a:solidFill>
                  <a:schemeClr val="tx2"/>
                </a:solidFill>
                <a:latin typeface="Calibri" panose="020F0502020204030204" pitchFamily="34" charset="0"/>
                <a:ea typeface="Calibri" panose="020F0502020204030204" pitchFamily="34" charset="0"/>
                <a:cs typeface="Times New Roman" panose="02020603050405020304" pitchFamily="18" charset="0"/>
              </a:rPr>
              <a:t>Chicano Studies 52 students at the Tamayo Restaurant and Art Gallery</a:t>
            </a:r>
            <a:endParaRPr lang="en-US" sz="18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1624269"/>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LAMC students dressed as zoot suiters posing for a photo with Ignacio Gomez and LAMC president, Monte Perez.">
            <a:extLst>
              <a:ext uri="{FF2B5EF4-FFF2-40B4-BE49-F238E27FC236}">
                <a16:creationId xmlns:a16="http://schemas.microsoft.com/office/drawing/2014/main" id="{3DC7CE1E-C7E9-49D8-925B-5A936A1C760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1260" b="11260"/>
          <a:stretch>
            <a:fillRect/>
          </a:stretch>
        </p:blipFill>
        <p:spPr>
          <a:xfrm>
            <a:off x="284163" y="0"/>
            <a:ext cx="9493250" cy="5516563"/>
          </a:xfrm>
        </p:spPr>
      </p:pic>
      <p:sp>
        <p:nvSpPr>
          <p:cNvPr id="3" name="Title 2" descr="LAMC President Monte Perez posing with LAMC students dressed as zoot suiters. ">
            <a:extLst>
              <a:ext uri="{FF2B5EF4-FFF2-40B4-BE49-F238E27FC236}">
                <a16:creationId xmlns:a16="http://schemas.microsoft.com/office/drawing/2014/main" id="{4D00A0CF-5D7E-4307-B8BD-7ECF31787D93}"/>
              </a:ext>
            </a:extLst>
          </p:cNvPr>
          <p:cNvSpPr>
            <a:spLocks noGrp="1"/>
          </p:cNvSpPr>
          <p:nvPr>
            <p:ph type="title"/>
          </p:nvPr>
        </p:nvSpPr>
        <p:spPr>
          <a:xfrm>
            <a:off x="283462" y="5515832"/>
            <a:ext cx="6885432" cy="518159"/>
          </a:xfrm>
        </p:spPr>
        <p:txBody>
          <a:bodyPr>
            <a:normAutofit/>
          </a:bodyPr>
          <a:lstStyle/>
          <a:p>
            <a:r>
              <a:rPr lang="en-US" dirty="0">
                <a:solidFill>
                  <a:schemeClr val="tx2"/>
                </a:solidFill>
              </a:rPr>
              <a:t>LAMC ZOOT SUIT EVENT</a:t>
            </a:r>
          </a:p>
        </p:txBody>
      </p:sp>
      <p:sp>
        <p:nvSpPr>
          <p:cNvPr id="4" name="Text Placeholder 3">
            <a:extLst>
              <a:ext uri="{FF2B5EF4-FFF2-40B4-BE49-F238E27FC236}">
                <a16:creationId xmlns:a16="http://schemas.microsoft.com/office/drawing/2014/main" id="{5CCC8E28-FFE3-417B-8C66-2F5047448C86}"/>
              </a:ext>
            </a:extLst>
          </p:cNvPr>
          <p:cNvSpPr>
            <a:spLocks noGrp="1"/>
          </p:cNvSpPr>
          <p:nvPr>
            <p:ph type="body" sz="half" idx="2"/>
          </p:nvPr>
        </p:nvSpPr>
        <p:spPr>
          <a:xfrm>
            <a:off x="283462" y="6033991"/>
            <a:ext cx="7120228" cy="733617"/>
          </a:xfrm>
        </p:spPr>
        <p:txBody>
          <a:bodyPr/>
          <a:lstStyle/>
          <a:p>
            <a:r>
              <a:rPr lang="en-US" dirty="0">
                <a:solidFill>
                  <a:schemeClr val="tx2"/>
                </a:solidFill>
              </a:rPr>
              <a:t>Ignacio Gomez (far left), artist; and </a:t>
            </a:r>
            <a:r>
              <a:rPr lang="en-US" i="1" dirty="0">
                <a:solidFill>
                  <a:schemeClr val="tx2"/>
                </a:solidFill>
              </a:rPr>
              <a:t>LAMC President</a:t>
            </a:r>
            <a:r>
              <a:rPr lang="en-US" dirty="0">
                <a:solidFill>
                  <a:schemeClr val="tx2"/>
                </a:solidFill>
              </a:rPr>
              <a:t> Monte Perez (2</a:t>
            </a:r>
            <a:r>
              <a:rPr lang="en-US" baseline="30000" dirty="0">
                <a:solidFill>
                  <a:schemeClr val="tx2"/>
                </a:solidFill>
              </a:rPr>
              <a:t>nd</a:t>
            </a:r>
            <a:r>
              <a:rPr lang="en-US" dirty="0">
                <a:solidFill>
                  <a:schemeClr val="tx2"/>
                </a:solidFill>
              </a:rPr>
              <a:t> from right) with LAMC students dressed as zoot suiters</a:t>
            </a:r>
          </a:p>
        </p:txBody>
      </p:sp>
    </p:spTree>
    <p:extLst>
      <p:ext uri="{BB962C8B-B14F-4D97-AF65-F5344CB8AC3E}">
        <p14:creationId xmlns:p14="http://schemas.microsoft.com/office/powerpoint/2010/main" val="16540428"/>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anel of speakers sitting in front of a projector screen during a Zoot Suit Event.">
            <a:extLst>
              <a:ext uri="{FF2B5EF4-FFF2-40B4-BE49-F238E27FC236}">
                <a16:creationId xmlns:a16="http://schemas.microsoft.com/office/drawing/2014/main" id="{72960D41-4A7B-445E-92B1-4B12E167375B}"/>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512" r="7175"/>
          <a:stretch/>
        </p:blipFill>
        <p:spPr>
          <a:xfrm>
            <a:off x="-182880" y="0"/>
            <a:ext cx="9045893" cy="5634038"/>
          </a:xfrm>
        </p:spPr>
      </p:pic>
      <p:sp>
        <p:nvSpPr>
          <p:cNvPr id="3" name="Title 2">
            <a:extLst>
              <a:ext uri="{FF2B5EF4-FFF2-40B4-BE49-F238E27FC236}">
                <a16:creationId xmlns:a16="http://schemas.microsoft.com/office/drawing/2014/main" id="{4D00A0CF-5D7E-4307-B8BD-7ECF31787D93}"/>
              </a:ext>
            </a:extLst>
          </p:cNvPr>
          <p:cNvSpPr>
            <a:spLocks noGrp="1"/>
          </p:cNvSpPr>
          <p:nvPr>
            <p:ph type="title"/>
          </p:nvPr>
        </p:nvSpPr>
        <p:spPr>
          <a:xfrm>
            <a:off x="283462" y="5515832"/>
            <a:ext cx="6885432" cy="518159"/>
          </a:xfrm>
        </p:spPr>
        <p:txBody>
          <a:bodyPr>
            <a:normAutofit/>
          </a:bodyPr>
          <a:lstStyle/>
          <a:p>
            <a:r>
              <a:rPr lang="en-US" dirty="0">
                <a:solidFill>
                  <a:schemeClr val="tx2"/>
                </a:solidFill>
              </a:rPr>
              <a:t>Zoot suit event panel</a:t>
            </a:r>
          </a:p>
        </p:txBody>
      </p:sp>
      <p:sp>
        <p:nvSpPr>
          <p:cNvPr id="4" name="Text Placeholder 3">
            <a:extLst>
              <a:ext uri="{FF2B5EF4-FFF2-40B4-BE49-F238E27FC236}">
                <a16:creationId xmlns:a16="http://schemas.microsoft.com/office/drawing/2014/main" id="{5CCC8E28-FFE3-417B-8C66-2F5047448C86}"/>
              </a:ext>
            </a:extLst>
          </p:cNvPr>
          <p:cNvSpPr>
            <a:spLocks noGrp="1"/>
          </p:cNvSpPr>
          <p:nvPr>
            <p:ph type="body" sz="half" idx="2"/>
          </p:nvPr>
        </p:nvSpPr>
        <p:spPr>
          <a:xfrm>
            <a:off x="283462" y="6033991"/>
            <a:ext cx="7120228" cy="733617"/>
          </a:xfrm>
        </p:spPr>
        <p:txBody>
          <a:bodyPr/>
          <a:lstStyle/>
          <a:p>
            <a:r>
              <a:rPr lang="en-US" sz="1800" dirty="0">
                <a:solidFill>
                  <a:schemeClr val="tx2"/>
                </a:solidFill>
                <a:latin typeface="Calibri" panose="020F0502020204030204" pitchFamily="34" charset="0"/>
                <a:ea typeface="Calibri" panose="020F0502020204030204" pitchFamily="34" charset="0"/>
                <a:cs typeface="Times New Roman" panose="02020603050405020304" pitchFamily="18" charset="0"/>
              </a:rPr>
              <a:t>From left to right: Candice Forsythe, Eleanor </a:t>
            </a:r>
            <a:r>
              <a:rPr lang="en-US" sz="1800" dirty="0" err="1">
                <a:solidFill>
                  <a:schemeClr val="tx2"/>
                </a:solidFill>
                <a:latin typeface="Calibri" panose="020F0502020204030204" pitchFamily="34" charset="0"/>
                <a:ea typeface="Calibri" panose="020F0502020204030204" pitchFamily="34" charset="0"/>
                <a:cs typeface="Times New Roman" panose="02020603050405020304" pitchFamily="18" charset="0"/>
              </a:rPr>
              <a:t>mendiaz</a:t>
            </a:r>
            <a:r>
              <a:rPr lang="en-US" sz="1800" dirty="0">
                <a:solidFill>
                  <a:schemeClr val="tx2"/>
                </a:solidFill>
                <a:latin typeface="Calibri" panose="020F0502020204030204" pitchFamily="34" charset="0"/>
                <a:ea typeface="Calibri" panose="020F0502020204030204" pitchFamily="34" charset="0"/>
                <a:cs typeface="Times New Roman" panose="02020603050405020304" pitchFamily="18" charset="0"/>
              </a:rPr>
              <a:t>, William </a:t>
            </a:r>
            <a:r>
              <a:rPr lang="en-US" sz="1800" dirty="0" err="1">
                <a:solidFill>
                  <a:schemeClr val="tx2"/>
                </a:solidFill>
                <a:latin typeface="Calibri" panose="020F0502020204030204" pitchFamily="34" charset="0"/>
                <a:ea typeface="Calibri" panose="020F0502020204030204" pitchFamily="34" charset="0"/>
                <a:cs typeface="Times New Roman" panose="02020603050405020304" pitchFamily="18" charset="0"/>
              </a:rPr>
              <a:t>Shibley</a:t>
            </a:r>
            <a:r>
              <a:rPr lang="en-US" sz="1800" dirty="0">
                <a:solidFill>
                  <a:schemeClr val="tx2"/>
                </a:solidFill>
                <a:latin typeface="Calibri" panose="020F0502020204030204" pitchFamily="34" charset="0"/>
                <a:ea typeface="Calibri" panose="020F0502020204030204" pitchFamily="34" charset="0"/>
                <a:cs typeface="Times New Roman" panose="02020603050405020304" pitchFamily="18" charset="0"/>
              </a:rPr>
              <a:t>, Ignacio Gomez, Dr. Jorge Garcia</a:t>
            </a:r>
            <a:endParaRPr lang="en-US" sz="18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195673"/>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screenshot of a cell phone screen with text&#10;&#10;Description automatically generated">
            <a:extLst>
              <a:ext uri="{FF2B5EF4-FFF2-40B4-BE49-F238E27FC236}">
                <a16:creationId xmlns:a16="http://schemas.microsoft.com/office/drawing/2014/main" id="{76277091-DEE5-4090-857B-DA561076561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3858" t="5602" r="2318" b="6067"/>
          <a:stretch/>
        </p:blipFill>
        <p:spPr>
          <a:xfrm>
            <a:off x="283462" y="90391"/>
            <a:ext cx="7560058" cy="5501677"/>
          </a:xfrm>
        </p:spPr>
      </p:pic>
      <p:sp>
        <p:nvSpPr>
          <p:cNvPr id="3" name="Title 2">
            <a:extLst>
              <a:ext uri="{FF2B5EF4-FFF2-40B4-BE49-F238E27FC236}">
                <a16:creationId xmlns:a16="http://schemas.microsoft.com/office/drawing/2014/main" id="{4D00A0CF-5D7E-4307-B8BD-7ECF31787D93}"/>
              </a:ext>
            </a:extLst>
          </p:cNvPr>
          <p:cNvSpPr>
            <a:spLocks noGrp="1"/>
          </p:cNvSpPr>
          <p:nvPr>
            <p:ph type="title"/>
          </p:nvPr>
        </p:nvSpPr>
        <p:spPr>
          <a:xfrm>
            <a:off x="8016205" y="1776460"/>
            <a:ext cx="2012698" cy="1652540"/>
          </a:xfrm>
        </p:spPr>
        <p:txBody>
          <a:bodyPr>
            <a:normAutofit/>
          </a:bodyPr>
          <a:lstStyle/>
          <a:p>
            <a:r>
              <a:rPr lang="en-US" dirty="0">
                <a:solidFill>
                  <a:schemeClr val="bg1"/>
                </a:solidFill>
              </a:rPr>
              <a:t>The ballad of Gregorio Cortez viewing</a:t>
            </a:r>
          </a:p>
        </p:txBody>
      </p:sp>
      <p:sp>
        <p:nvSpPr>
          <p:cNvPr id="4" name="Text Placeholder 3">
            <a:extLst>
              <a:ext uri="{FF2B5EF4-FFF2-40B4-BE49-F238E27FC236}">
                <a16:creationId xmlns:a16="http://schemas.microsoft.com/office/drawing/2014/main" id="{5CCC8E28-FFE3-417B-8C66-2F5047448C86}"/>
              </a:ext>
            </a:extLst>
          </p:cNvPr>
          <p:cNvSpPr>
            <a:spLocks noGrp="1"/>
          </p:cNvSpPr>
          <p:nvPr>
            <p:ph type="body" sz="half" idx="2"/>
          </p:nvPr>
        </p:nvSpPr>
        <p:spPr>
          <a:xfrm>
            <a:off x="283462" y="5768520"/>
            <a:ext cx="7120228" cy="883003"/>
          </a:xfrm>
        </p:spPr>
        <p:txBody>
          <a:bodyPr/>
          <a:lstStyle/>
          <a:p>
            <a:r>
              <a:rPr lang="en-US" dirty="0">
                <a:solidFill>
                  <a:schemeClr val="tx2"/>
                </a:solidFill>
              </a:rPr>
              <a:t>Flyer advertising the screening of the film “The Ballad of Gregorio Cortez” as part of a Chicano Studies Event.</a:t>
            </a:r>
          </a:p>
        </p:txBody>
      </p:sp>
    </p:spTree>
    <p:extLst>
      <p:ext uri="{BB962C8B-B14F-4D97-AF65-F5344CB8AC3E}">
        <p14:creationId xmlns:p14="http://schemas.microsoft.com/office/powerpoint/2010/main" val="300685447"/>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International students taking Chicano Studies courses posing with LAMC president, Monte Perez during an event in the LAMC auditorium&#10;&#10;">
            <a:extLst>
              <a:ext uri="{FF2B5EF4-FFF2-40B4-BE49-F238E27FC236}">
                <a16:creationId xmlns:a16="http://schemas.microsoft.com/office/drawing/2014/main" id="{D799DABD-4759-4DAC-B573-88D6D70F5F0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6417" b="6417"/>
          <a:stretch>
            <a:fillRect/>
          </a:stretch>
        </p:blipFill>
        <p:spPr>
          <a:xfrm>
            <a:off x="284163" y="0"/>
            <a:ext cx="9493250" cy="5516563"/>
          </a:xfrm>
        </p:spPr>
      </p:pic>
      <p:sp>
        <p:nvSpPr>
          <p:cNvPr id="3" name="Title 2">
            <a:extLst>
              <a:ext uri="{FF2B5EF4-FFF2-40B4-BE49-F238E27FC236}">
                <a16:creationId xmlns:a16="http://schemas.microsoft.com/office/drawing/2014/main" id="{4D00A0CF-5D7E-4307-B8BD-7ECF31787D93}"/>
              </a:ext>
            </a:extLst>
          </p:cNvPr>
          <p:cNvSpPr>
            <a:spLocks noGrp="1"/>
          </p:cNvSpPr>
          <p:nvPr>
            <p:ph type="title"/>
          </p:nvPr>
        </p:nvSpPr>
        <p:spPr>
          <a:xfrm>
            <a:off x="283462" y="5515832"/>
            <a:ext cx="6885432" cy="518159"/>
          </a:xfrm>
        </p:spPr>
        <p:txBody>
          <a:bodyPr>
            <a:normAutofit/>
          </a:bodyPr>
          <a:lstStyle/>
          <a:p>
            <a:r>
              <a:rPr lang="en-US" dirty="0">
                <a:solidFill>
                  <a:schemeClr val="tx2"/>
                </a:solidFill>
              </a:rPr>
              <a:t>International Students </a:t>
            </a:r>
          </a:p>
        </p:txBody>
      </p:sp>
      <p:sp>
        <p:nvSpPr>
          <p:cNvPr id="4" name="Text Placeholder 3" descr="International Students taking Chicano Studies courses posing with LAMC president Monte Perez during an Event">
            <a:extLst>
              <a:ext uri="{FF2B5EF4-FFF2-40B4-BE49-F238E27FC236}">
                <a16:creationId xmlns:a16="http://schemas.microsoft.com/office/drawing/2014/main" id="{5CCC8E28-FFE3-417B-8C66-2F5047448C86}"/>
              </a:ext>
            </a:extLst>
          </p:cNvPr>
          <p:cNvSpPr>
            <a:spLocks noGrp="1"/>
          </p:cNvSpPr>
          <p:nvPr>
            <p:ph type="body" sz="half" idx="2"/>
          </p:nvPr>
        </p:nvSpPr>
        <p:spPr>
          <a:xfrm>
            <a:off x="283462" y="6033991"/>
            <a:ext cx="7120228" cy="733617"/>
          </a:xfrm>
        </p:spPr>
        <p:txBody>
          <a:bodyPr/>
          <a:lstStyle/>
          <a:p>
            <a:r>
              <a:rPr lang="en-US" dirty="0">
                <a:solidFill>
                  <a:schemeClr val="tx2"/>
                </a:solidFill>
              </a:rPr>
              <a:t>International students taking Chicano Studies courses posing with LAMC president, Monte Perez, during a Chicano Studies event</a:t>
            </a:r>
          </a:p>
        </p:txBody>
      </p:sp>
    </p:spTree>
    <p:extLst>
      <p:ext uri="{BB962C8B-B14F-4D97-AF65-F5344CB8AC3E}">
        <p14:creationId xmlns:p14="http://schemas.microsoft.com/office/powerpoint/2010/main" val="1682774056"/>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B3F2B8-9B55-44C7-AC6A-D7F360649282}"/>
              </a:ext>
            </a:extLst>
          </p:cNvPr>
          <p:cNvSpPr>
            <a:spLocks noGrp="1"/>
          </p:cNvSpPr>
          <p:nvPr>
            <p:ph type="title"/>
          </p:nvPr>
        </p:nvSpPr>
        <p:spPr/>
        <p:txBody>
          <a:bodyPr/>
          <a:lstStyle/>
          <a:p>
            <a:r>
              <a:rPr lang="en-US" dirty="0"/>
              <a:t>All Courses</a:t>
            </a:r>
          </a:p>
        </p:txBody>
      </p:sp>
      <p:sp>
        <p:nvSpPr>
          <p:cNvPr id="7" name="Content Placeholder 6">
            <a:extLst>
              <a:ext uri="{FF2B5EF4-FFF2-40B4-BE49-F238E27FC236}">
                <a16:creationId xmlns:a16="http://schemas.microsoft.com/office/drawing/2014/main" id="{EC217A1E-B73B-495B-BA6E-278D1500E010}"/>
              </a:ext>
            </a:extLst>
          </p:cNvPr>
          <p:cNvSpPr>
            <a:spLocks noGrp="1"/>
          </p:cNvSpPr>
          <p:nvPr>
            <p:ph idx="1"/>
          </p:nvPr>
        </p:nvSpPr>
        <p:spPr>
          <a:xfrm>
            <a:off x="1251678" y="1281824"/>
            <a:ext cx="10178322" cy="5193791"/>
          </a:xfrm>
        </p:spPr>
        <p:txBody>
          <a:bodyPr>
            <a:normAutofit fontScale="85000" lnSpcReduction="20000"/>
          </a:bodyPr>
          <a:lstStyle/>
          <a:p>
            <a:r>
              <a:rPr lang="en-US" dirty="0"/>
              <a:t>Chicano 2 – The Mexican American in Contemporary Society</a:t>
            </a:r>
          </a:p>
          <a:p>
            <a:r>
              <a:rPr lang="en-US" dirty="0"/>
              <a:t>Chicano 7 – The Mexican American in The history of the United States I</a:t>
            </a:r>
          </a:p>
          <a:p>
            <a:r>
              <a:rPr lang="en-US" dirty="0"/>
              <a:t>Chicano 8 – The Mexican American in The History of the United States II</a:t>
            </a:r>
          </a:p>
          <a:p>
            <a:r>
              <a:rPr lang="en-US" dirty="0"/>
              <a:t>Chicano 19 – History of Mexico</a:t>
            </a:r>
          </a:p>
          <a:p>
            <a:r>
              <a:rPr lang="en-US" dirty="0"/>
              <a:t>Chicano 20 – The Mexican-American in California</a:t>
            </a:r>
          </a:p>
          <a:p>
            <a:r>
              <a:rPr lang="en-US" dirty="0"/>
              <a:t>Chicano  37 – Chicano Literature</a:t>
            </a:r>
          </a:p>
          <a:p>
            <a:r>
              <a:rPr lang="en-US" dirty="0"/>
              <a:t>Chicano 42 – Contemporary Mexican Literature</a:t>
            </a:r>
          </a:p>
          <a:p>
            <a:r>
              <a:rPr lang="en-US" dirty="0"/>
              <a:t>Chicano 44 – Mexican Civilization</a:t>
            </a:r>
          </a:p>
          <a:p>
            <a:r>
              <a:rPr lang="en-US" dirty="0"/>
              <a:t>Chicano 46 – Mexican American Folklore</a:t>
            </a:r>
          </a:p>
          <a:p>
            <a:r>
              <a:rPr lang="en-US" dirty="0"/>
              <a:t>Chicano 47 – The Mexican-American Woman in Society</a:t>
            </a:r>
          </a:p>
          <a:p>
            <a:r>
              <a:rPr lang="en-US" dirty="0"/>
              <a:t>Chicano 52 – Mexican Art-Modern</a:t>
            </a:r>
          </a:p>
          <a:p>
            <a:r>
              <a:rPr lang="en-US" dirty="0"/>
              <a:t>Chicano 54 – Mexican-American Arts in American Culture</a:t>
            </a:r>
          </a:p>
          <a:p>
            <a:r>
              <a:rPr lang="en-US" dirty="0"/>
              <a:t>Chicano 57 – Chicanas and Chicanos in Film</a:t>
            </a:r>
          </a:p>
          <a:p>
            <a:r>
              <a:rPr lang="en-US" dirty="0"/>
              <a:t>Chicano 58 – Latin American Dance Cultures</a:t>
            </a:r>
          </a:p>
          <a:p>
            <a:r>
              <a:rPr lang="en-US" dirty="0"/>
              <a:t>Chicano 71 – The Chicano in Los Angeles</a:t>
            </a:r>
          </a:p>
          <a:p>
            <a:endParaRPr lang="en-US" dirty="0"/>
          </a:p>
          <a:p>
            <a:endParaRPr lang="en-US" dirty="0"/>
          </a:p>
        </p:txBody>
      </p:sp>
    </p:spTree>
    <p:extLst>
      <p:ext uri="{BB962C8B-B14F-4D97-AF65-F5344CB8AC3E}">
        <p14:creationId xmlns:p14="http://schemas.microsoft.com/office/powerpoint/2010/main" val="2895034350"/>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Picture of a LAMC Chicano Studies student at a podium speaking during a Dolores Huerta Labor Institute Event being held in the LAMC auditorium.">
            <a:extLst>
              <a:ext uri="{FF2B5EF4-FFF2-40B4-BE49-F238E27FC236}">
                <a16:creationId xmlns:a16="http://schemas.microsoft.com/office/drawing/2014/main" id="{F3EE974D-B7D5-47A2-B2DE-F00B5E257D0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6417" b="6417"/>
          <a:stretch>
            <a:fillRect/>
          </a:stretch>
        </p:blipFill>
        <p:spPr>
          <a:xfrm>
            <a:off x="284163" y="0"/>
            <a:ext cx="9493250" cy="5516563"/>
          </a:xfrm>
        </p:spPr>
      </p:pic>
      <p:sp>
        <p:nvSpPr>
          <p:cNvPr id="3" name="Title 2">
            <a:extLst>
              <a:ext uri="{FF2B5EF4-FFF2-40B4-BE49-F238E27FC236}">
                <a16:creationId xmlns:a16="http://schemas.microsoft.com/office/drawing/2014/main" id="{4D00A0CF-5D7E-4307-B8BD-7ECF31787D93}"/>
              </a:ext>
            </a:extLst>
          </p:cNvPr>
          <p:cNvSpPr>
            <a:spLocks noGrp="1"/>
          </p:cNvSpPr>
          <p:nvPr>
            <p:ph type="title"/>
          </p:nvPr>
        </p:nvSpPr>
        <p:spPr>
          <a:xfrm>
            <a:off x="283462" y="5515832"/>
            <a:ext cx="6885432" cy="518159"/>
          </a:xfrm>
        </p:spPr>
        <p:txBody>
          <a:bodyPr>
            <a:normAutofit fontScale="90000"/>
          </a:bodyPr>
          <a:lstStyle/>
          <a:p>
            <a:r>
              <a:rPr lang="en-US" dirty="0">
                <a:solidFill>
                  <a:schemeClr val="tx2"/>
                </a:solidFill>
              </a:rPr>
              <a:t>Dolores Huerta labor institute event</a:t>
            </a:r>
          </a:p>
        </p:txBody>
      </p:sp>
      <p:sp>
        <p:nvSpPr>
          <p:cNvPr id="4" name="Text Placeholder 3">
            <a:extLst>
              <a:ext uri="{FF2B5EF4-FFF2-40B4-BE49-F238E27FC236}">
                <a16:creationId xmlns:a16="http://schemas.microsoft.com/office/drawing/2014/main" id="{5CCC8E28-FFE3-417B-8C66-2F5047448C86}"/>
              </a:ext>
            </a:extLst>
          </p:cNvPr>
          <p:cNvSpPr>
            <a:spLocks noGrp="1"/>
          </p:cNvSpPr>
          <p:nvPr>
            <p:ph type="body" sz="half" idx="2"/>
          </p:nvPr>
        </p:nvSpPr>
        <p:spPr>
          <a:xfrm>
            <a:off x="283462" y="6033991"/>
            <a:ext cx="7120228" cy="733617"/>
          </a:xfrm>
        </p:spPr>
        <p:txBody>
          <a:bodyPr/>
          <a:lstStyle/>
          <a:p>
            <a:r>
              <a:rPr lang="en-US" dirty="0">
                <a:solidFill>
                  <a:schemeClr val="tx2"/>
                </a:solidFill>
              </a:rPr>
              <a:t>A LAMC Chicano Studies student,  addressing the panel during Q &amp; A at the Dolores Huerta Labor Institute Event</a:t>
            </a:r>
          </a:p>
        </p:txBody>
      </p:sp>
    </p:spTree>
    <p:extLst>
      <p:ext uri="{BB962C8B-B14F-4D97-AF65-F5344CB8AC3E}">
        <p14:creationId xmlns:p14="http://schemas.microsoft.com/office/powerpoint/2010/main" val="3564694293"/>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local High School Students visiting the Chicano Studies Resource Center.&#10;">
            <a:extLst>
              <a:ext uri="{FF2B5EF4-FFF2-40B4-BE49-F238E27FC236}">
                <a16:creationId xmlns:a16="http://schemas.microsoft.com/office/drawing/2014/main" id="{C198A8DD-F81F-4DED-A0AA-F480103866C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1100" b="11100"/>
          <a:stretch>
            <a:fillRect/>
          </a:stretch>
        </p:blipFill>
        <p:spPr>
          <a:xfrm>
            <a:off x="284163" y="0"/>
            <a:ext cx="9493250" cy="5516563"/>
          </a:xfrm>
        </p:spPr>
      </p:pic>
      <p:sp>
        <p:nvSpPr>
          <p:cNvPr id="3" name="Title 2">
            <a:extLst>
              <a:ext uri="{FF2B5EF4-FFF2-40B4-BE49-F238E27FC236}">
                <a16:creationId xmlns:a16="http://schemas.microsoft.com/office/drawing/2014/main" id="{4D00A0CF-5D7E-4307-B8BD-7ECF31787D93}"/>
              </a:ext>
            </a:extLst>
          </p:cNvPr>
          <p:cNvSpPr>
            <a:spLocks noGrp="1"/>
          </p:cNvSpPr>
          <p:nvPr>
            <p:ph type="title"/>
          </p:nvPr>
        </p:nvSpPr>
        <p:spPr>
          <a:xfrm>
            <a:off x="283462" y="5515832"/>
            <a:ext cx="6885432" cy="518159"/>
          </a:xfrm>
        </p:spPr>
        <p:txBody>
          <a:bodyPr>
            <a:normAutofit/>
          </a:bodyPr>
          <a:lstStyle/>
          <a:p>
            <a:r>
              <a:rPr lang="en-US" dirty="0">
                <a:solidFill>
                  <a:schemeClr val="tx2"/>
                </a:solidFill>
              </a:rPr>
              <a:t>High school students visit</a:t>
            </a:r>
          </a:p>
        </p:txBody>
      </p:sp>
      <p:sp>
        <p:nvSpPr>
          <p:cNvPr id="4" name="Text Placeholder 3">
            <a:extLst>
              <a:ext uri="{FF2B5EF4-FFF2-40B4-BE49-F238E27FC236}">
                <a16:creationId xmlns:a16="http://schemas.microsoft.com/office/drawing/2014/main" id="{5CCC8E28-FFE3-417B-8C66-2F5047448C86}"/>
              </a:ext>
            </a:extLst>
          </p:cNvPr>
          <p:cNvSpPr>
            <a:spLocks noGrp="1"/>
          </p:cNvSpPr>
          <p:nvPr>
            <p:ph type="body" sz="half" idx="2"/>
          </p:nvPr>
        </p:nvSpPr>
        <p:spPr>
          <a:xfrm>
            <a:off x="283462" y="6033991"/>
            <a:ext cx="7120228" cy="733617"/>
          </a:xfrm>
        </p:spPr>
        <p:txBody>
          <a:bodyPr/>
          <a:lstStyle/>
          <a:p>
            <a:r>
              <a:rPr lang="en-US" sz="18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Local High School Students visiting the Chicano Studies Resource 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8274296"/>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Group of local High School students sitting at tables in the Chicano Studies Resource Center">
            <a:extLst>
              <a:ext uri="{FF2B5EF4-FFF2-40B4-BE49-F238E27FC236}">
                <a16:creationId xmlns:a16="http://schemas.microsoft.com/office/drawing/2014/main" id="{C198A8DD-F81F-4DED-A0AA-F480103866C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a:stretch/>
        </p:blipFill>
        <p:spPr>
          <a:xfrm>
            <a:off x="283462" y="-731"/>
            <a:ext cx="7355417" cy="5516563"/>
          </a:xfrm>
        </p:spPr>
      </p:pic>
      <p:sp>
        <p:nvSpPr>
          <p:cNvPr id="3" name="Title 2">
            <a:extLst>
              <a:ext uri="{FF2B5EF4-FFF2-40B4-BE49-F238E27FC236}">
                <a16:creationId xmlns:a16="http://schemas.microsoft.com/office/drawing/2014/main" id="{4D00A0CF-5D7E-4307-B8BD-7ECF31787D93}"/>
              </a:ext>
            </a:extLst>
          </p:cNvPr>
          <p:cNvSpPr>
            <a:spLocks noGrp="1"/>
          </p:cNvSpPr>
          <p:nvPr>
            <p:ph type="title"/>
          </p:nvPr>
        </p:nvSpPr>
        <p:spPr>
          <a:xfrm>
            <a:off x="283462" y="5515832"/>
            <a:ext cx="6885432" cy="518159"/>
          </a:xfrm>
        </p:spPr>
        <p:txBody>
          <a:bodyPr>
            <a:normAutofit/>
          </a:bodyPr>
          <a:lstStyle/>
          <a:p>
            <a:r>
              <a:rPr lang="en-US" dirty="0">
                <a:solidFill>
                  <a:schemeClr val="tx2"/>
                </a:solidFill>
              </a:rPr>
              <a:t>High school students visit</a:t>
            </a:r>
          </a:p>
        </p:txBody>
      </p:sp>
      <p:sp>
        <p:nvSpPr>
          <p:cNvPr id="4" name="Text Placeholder 3">
            <a:extLst>
              <a:ext uri="{FF2B5EF4-FFF2-40B4-BE49-F238E27FC236}">
                <a16:creationId xmlns:a16="http://schemas.microsoft.com/office/drawing/2014/main" id="{5CCC8E28-FFE3-417B-8C66-2F5047448C86}"/>
              </a:ext>
            </a:extLst>
          </p:cNvPr>
          <p:cNvSpPr>
            <a:spLocks noGrp="1"/>
          </p:cNvSpPr>
          <p:nvPr>
            <p:ph type="body" sz="half" idx="2"/>
          </p:nvPr>
        </p:nvSpPr>
        <p:spPr>
          <a:xfrm>
            <a:off x="283462" y="6033991"/>
            <a:ext cx="7120228" cy="733617"/>
          </a:xfrm>
        </p:spPr>
        <p:txBody>
          <a:bodyPr/>
          <a:lstStyle/>
          <a:p>
            <a:r>
              <a:rPr lang="en-US" sz="18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Local High School Students visiting the Chicano Studies Resource 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49047833"/>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00A0CF-5D7E-4307-B8BD-7ECF31787D93}"/>
              </a:ext>
            </a:extLst>
          </p:cNvPr>
          <p:cNvSpPr>
            <a:spLocks noGrp="1"/>
          </p:cNvSpPr>
          <p:nvPr>
            <p:ph type="title"/>
          </p:nvPr>
        </p:nvSpPr>
        <p:spPr>
          <a:xfrm>
            <a:off x="1251679" y="645107"/>
            <a:ext cx="3384329" cy="1640894"/>
          </a:xfrm>
        </p:spPr>
        <p:txBody>
          <a:bodyPr vert="horz" lIns="91440" tIns="45720" rIns="91440" bIns="45720" rtlCol="0" anchor="t">
            <a:normAutofit/>
          </a:bodyPr>
          <a:lstStyle/>
          <a:p>
            <a:pPr>
              <a:lnSpc>
                <a:spcPct val="90000"/>
              </a:lnSpc>
            </a:pPr>
            <a:r>
              <a:rPr lang="en-US" sz="4000" spc="200">
                <a:solidFill>
                  <a:schemeClr val="tx2"/>
                </a:solidFill>
                <a:latin typeface="+mj-lt"/>
              </a:rPr>
              <a:t>Outreach</a:t>
            </a:r>
          </a:p>
        </p:txBody>
      </p:sp>
      <p:pic>
        <p:nvPicPr>
          <p:cNvPr id="5" name="Picture Placeholder 4" descr="A picture of someone smiling while holding a certificate of appreciation.">
            <a:extLst>
              <a:ext uri="{FF2B5EF4-FFF2-40B4-BE49-F238E27FC236}">
                <a16:creationId xmlns:a16="http://schemas.microsoft.com/office/drawing/2014/main" id="{E54ABEEA-30CF-466E-816E-00462618652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30022" b="1"/>
          <a:stretch/>
        </p:blipFill>
        <p:spPr>
          <a:xfrm rot="5400000">
            <a:off x="5606441" y="306742"/>
            <a:ext cx="5715053" cy="6125154"/>
          </a:xfrm>
          <a:prstGeom prst="rect">
            <a:avLst/>
          </a:prstGeom>
        </p:spPr>
      </p:pic>
      <p:sp>
        <p:nvSpPr>
          <p:cNvPr id="7" name="Text Placeholder 6">
            <a:extLst>
              <a:ext uri="{FF2B5EF4-FFF2-40B4-BE49-F238E27FC236}">
                <a16:creationId xmlns:a16="http://schemas.microsoft.com/office/drawing/2014/main" id="{E4151CFD-1590-4EDC-BFC8-DDE7DFE39D21}"/>
              </a:ext>
            </a:extLst>
          </p:cNvPr>
          <p:cNvSpPr>
            <a:spLocks noGrp="1"/>
          </p:cNvSpPr>
          <p:nvPr>
            <p:ph type="body" sz="half" idx="2"/>
          </p:nvPr>
        </p:nvSpPr>
        <p:spPr>
          <a:xfrm>
            <a:off x="1451442" y="1818641"/>
            <a:ext cx="3384330" cy="3940844"/>
          </a:xfrm>
        </p:spPr>
        <p:txBody>
          <a:bodyPr vert="horz" lIns="91440" tIns="45720" rIns="91440" bIns="45720" rtlCol="0">
            <a:normAutofit/>
          </a:bodyPr>
          <a:lstStyle/>
          <a:p>
            <a:pPr indent="-228600">
              <a:lnSpc>
                <a:spcPct val="110000"/>
              </a:lnSpc>
              <a:spcBef>
                <a:spcPts val="700"/>
              </a:spcBef>
            </a:pPr>
            <a:r>
              <a:rPr lang="en-US" sz="2400" dirty="0">
                <a:solidFill>
                  <a:schemeClr val="tx1">
                    <a:lumMod val="65000"/>
                    <a:lumOff val="35000"/>
                  </a:schemeClr>
                </a:solidFill>
              </a:rPr>
              <a:t>University Pathways medical Magnet Academy counselor, </a:t>
            </a:r>
            <a:r>
              <a:rPr lang="en-US" sz="2400" dirty="0" err="1">
                <a:solidFill>
                  <a:schemeClr val="tx1">
                    <a:lumMod val="65000"/>
                    <a:lumOff val="35000"/>
                  </a:schemeClr>
                </a:solidFill>
              </a:rPr>
              <a:t>Khanh</a:t>
            </a:r>
            <a:r>
              <a:rPr lang="en-US" sz="2400" dirty="0">
                <a:solidFill>
                  <a:schemeClr val="tx1">
                    <a:lumMod val="65000"/>
                    <a:lumOff val="35000"/>
                  </a:schemeClr>
                </a:solidFill>
              </a:rPr>
              <a:t> Truong, accepting a certificate of appreciation from the LAMC Chicano Studies Department</a:t>
            </a:r>
            <a:endParaRPr lang="en-US" sz="2400" dirty="0">
              <a:solidFill>
                <a:schemeClr val="tx2"/>
              </a:solidFill>
            </a:endParaRPr>
          </a:p>
        </p:txBody>
      </p:sp>
    </p:spTree>
    <p:extLst>
      <p:ext uri="{BB962C8B-B14F-4D97-AF65-F5344CB8AC3E}">
        <p14:creationId xmlns:p14="http://schemas.microsoft.com/office/powerpoint/2010/main" val="2774371146"/>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Poster of the movie &quot;The last brown Beret&quot;. Four actors wearing sunglasses are looking off to the side while a yellow and black poster of the film serves as the background. ">
            <a:extLst>
              <a:ext uri="{FF2B5EF4-FFF2-40B4-BE49-F238E27FC236}">
                <a16:creationId xmlns:a16="http://schemas.microsoft.com/office/drawing/2014/main" id="{0E2C73B9-8624-43D1-974A-39028E12F36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7834" b="27834"/>
          <a:stretch>
            <a:fillRect/>
          </a:stretch>
        </p:blipFill>
        <p:spPr>
          <a:xfrm>
            <a:off x="284163" y="0"/>
            <a:ext cx="8578850" cy="5634038"/>
          </a:xfrm>
        </p:spPr>
      </p:pic>
      <p:sp>
        <p:nvSpPr>
          <p:cNvPr id="3" name="Title 2">
            <a:extLst>
              <a:ext uri="{FF2B5EF4-FFF2-40B4-BE49-F238E27FC236}">
                <a16:creationId xmlns:a16="http://schemas.microsoft.com/office/drawing/2014/main" id="{4D00A0CF-5D7E-4307-B8BD-7ECF31787D93}"/>
              </a:ext>
            </a:extLst>
          </p:cNvPr>
          <p:cNvSpPr>
            <a:spLocks noGrp="1"/>
          </p:cNvSpPr>
          <p:nvPr>
            <p:ph type="title"/>
          </p:nvPr>
        </p:nvSpPr>
        <p:spPr>
          <a:xfrm>
            <a:off x="283462" y="5515832"/>
            <a:ext cx="6885432" cy="518159"/>
          </a:xfrm>
        </p:spPr>
        <p:txBody>
          <a:bodyPr>
            <a:normAutofit/>
          </a:bodyPr>
          <a:lstStyle/>
          <a:p>
            <a:r>
              <a:rPr lang="en-US" dirty="0">
                <a:solidFill>
                  <a:schemeClr val="tx2"/>
                </a:solidFill>
              </a:rPr>
              <a:t>Poster of “The last brown Beret”</a:t>
            </a:r>
          </a:p>
        </p:txBody>
      </p:sp>
      <p:sp>
        <p:nvSpPr>
          <p:cNvPr id="4" name="Text Placeholder 3">
            <a:extLst>
              <a:ext uri="{FF2B5EF4-FFF2-40B4-BE49-F238E27FC236}">
                <a16:creationId xmlns:a16="http://schemas.microsoft.com/office/drawing/2014/main" id="{5CCC8E28-FFE3-417B-8C66-2F5047448C86}"/>
              </a:ext>
            </a:extLst>
          </p:cNvPr>
          <p:cNvSpPr>
            <a:spLocks noGrp="1"/>
          </p:cNvSpPr>
          <p:nvPr>
            <p:ph type="body" sz="half" idx="2"/>
          </p:nvPr>
        </p:nvSpPr>
        <p:spPr>
          <a:xfrm>
            <a:off x="283462" y="6033991"/>
            <a:ext cx="7120228" cy="733617"/>
          </a:xfrm>
        </p:spPr>
        <p:txBody>
          <a:bodyPr/>
          <a:lstStyle/>
          <a:p>
            <a:r>
              <a:rPr lang="en-US" sz="18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Hollywood screening of </a:t>
            </a:r>
            <a:r>
              <a:rPr lang="en-US" sz="1800" i="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The Last Brown Beret </a:t>
            </a:r>
            <a:r>
              <a:rPr lang="en-US" sz="18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at the Egyptian Theater. Daniel Mora, actor (far right)</a:t>
            </a:r>
          </a:p>
        </p:txBody>
      </p:sp>
    </p:spTree>
    <p:extLst>
      <p:ext uri="{BB962C8B-B14F-4D97-AF65-F5344CB8AC3E}">
        <p14:creationId xmlns:p14="http://schemas.microsoft.com/office/powerpoint/2010/main" val="300054663"/>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B3F2B8-9B55-44C7-AC6A-D7F360649282}"/>
              </a:ext>
            </a:extLst>
          </p:cNvPr>
          <p:cNvSpPr>
            <a:spLocks noGrp="1"/>
          </p:cNvSpPr>
          <p:nvPr>
            <p:ph type="title"/>
          </p:nvPr>
        </p:nvSpPr>
        <p:spPr>
          <a:xfrm>
            <a:off x="1251678" y="382385"/>
            <a:ext cx="10178322" cy="788389"/>
          </a:xfrm>
        </p:spPr>
        <p:txBody>
          <a:bodyPr>
            <a:normAutofit fontScale="90000"/>
          </a:bodyPr>
          <a:lstStyle/>
          <a:p>
            <a:r>
              <a:rPr lang="en-US" dirty="0"/>
              <a:t>Degrees offered</a:t>
            </a:r>
          </a:p>
        </p:txBody>
      </p:sp>
      <p:sp>
        <p:nvSpPr>
          <p:cNvPr id="6" name="Title 2">
            <a:extLst>
              <a:ext uri="{FF2B5EF4-FFF2-40B4-BE49-F238E27FC236}">
                <a16:creationId xmlns:a16="http://schemas.microsoft.com/office/drawing/2014/main" id="{4D932E56-289E-4E03-911A-0DE6C717A21C}"/>
              </a:ext>
            </a:extLst>
          </p:cNvPr>
          <p:cNvSpPr txBox="1">
            <a:spLocks/>
          </p:cNvSpPr>
          <p:nvPr/>
        </p:nvSpPr>
        <p:spPr>
          <a:xfrm>
            <a:off x="1251678" y="1269724"/>
            <a:ext cx="10178322" cy="788389"/>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endParaRPr lang="en-US" sz="3600" dirty="0">
              <a:latin typeface="Abadi" panose="020B0604020202020204" pitchFamily="34" charset="0"/>
            </a:endParaRPr>
          </a:p>
        </p:txBody>
      </p:sp>
      <p:sp>
        <p:nvSpPr>
          <p:cNvPr id="8" name="Title 2">
            <a:extLst>
              <a:ext uri="{FF2B5EF4-FFF2-40B4-BE49-F238E27FC236}">
                <a16:creationId xmlns:a16="http://schemas.microsoft.com/office/drawing/2014/main" id="{270694E8-2946-4A3A-BFD5-5C389EF5E581}"/>
              </a:ext>
            </a:extLst>
          </p:cNvPr>
          <p:cNvSpPr txBox="1">
            <a:spLocks/>
          </p:cNvSpPr>
          <p:nvPr/>
        </p:nvSpPr>
        <p:spPr>
          <a:xfrm>
            <a:off x="1251678" y="1219200"/>
            <a:ext cx="10178322" cy="788389"/>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endParaRPr lang="en-US" dirty="0"/>
          </a:p>
        </p:txBody>
      </p:sp>
      <p:sp>
        <p:nvSpPr>
          <p:cNvPr id="9" name="TextBox 8">
            <a:extLst>
              <a:ext uri="{FF2B5EF4-FFF2-40B4-BE49-F238E27FC236}">
                <a16:creationId xmlns:a16="http://schemas.microsoft.com/office/drawing/2014/main" id="{6270C180-3870-4327-959E-C3432C8B1056}"/>
              </a:ext>
            </a:extLst>
          </p:cNvPr>
          <p:cNvSpPr txBox="1"/>
          <p:nvPr/>
        </p:nvSpPr>
        <p:spPr>
          <a:xfrm>
            <a:off x="1251678" y="1811337"/>
            <a:ext cx="9755305" cy="2308324"/>
          </a:xfrm>
          <a:prstGeom prst="rect">
            <a:avLst/>
          </a:prstGeom>
          <a:noFill/>
        </p:spPr>
        <p:txBody>
          <a:bodyPr wrap="square">
            <a:spAutoFit/>
          </a:bodyPr>
          <a:lstStyle/>
          <a:p>
            <a:pPr marL="285750" indent="-285750">
              <a:buFont typeface="Arial" panose="020B0604020202020204" pitchFamily="34" charset="0"/>
              <a:buChar char="•"/>
            </a:pPr>
            <a:r>
              <a:rPr lang="en-US" b="1" dirty="0"/>
              <a:t>Social Justice Studies: Chicano/Chicana Studies Associate Degree for Transfer (ADT)</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algn="l"/>
            <a:endParaRPr lang="en-US" sz="1800" b="0" i="0" u="none" strike="noStrike" baseline="0" dirty="0">
              <a:solidFill>
                <a:srgbClr val="000000"/>
              </a:solidFill>
              <a:latin typeface="Gill Sans MT" panose="020B0502020104020203" pitchFamily="34" charset="0"/>
            </a:endParaRPr>
          </a:p>
          <a:p>
            <a:pPr marL="285750" indent="-285750">
              <a:buFont typeface="Arial" panose="020B0604020202020204" pitchFamily="34" charset="0"/>
              <a:buChar char="•"/>
            </a:pPr>
            <a:r>
              <a:rPr lang="en-US" sz="1800" b="0" i="0" u="none" strike="noStrike" baseline="0" dirty="0">
                <a:solidFill>
                  <a:srgbClr val="000000"/>
                </a:solidFill>
                <a:latin typeface="Gill Sans MT" panose="020B0502020104020203" pitchFamily="34" charset="0"/>
              </a:rPr>
              <a:t> </a:t>
            </a:r>
            <a:r>
              <a:rPr lang="en-US" sz="1800" b="1" i="0" u="none" strike="noStrike" baseline="0" dirty="0">
                <a:solidFill>
                  <a:srgbClr val="000000"/>
                </a:solidFill>
                <a:latin typeface="Gill Sans MT" panose="020B0502020104020203" pitchFamily="34" charset="0"/>
              </a:rPr>
              <a:t>Associate of Arts (AA) Chicano Studies</a:t>
            </a:r>
            <a:endParaRPr lang="en-US" sz="1800" b="0" i="0" u="none" strike="noStrike" baseline="0" dirty="0">
              <a:solidFill>
                <a:srgbClr val="000000"/>
              </a:solidFill>
              <a:latin typeface="Gill Sans MT" panose="020B0502020104020203" pitchFamily="34" charset="0"/>
            </a:endParaRPr>
          </a:p>
          <a:p>
            <a:pPr marL="285750" indent="-285750">
              <a:buFont typeface="Arial" panose="020B0604020202020204" pitchFamily="34" charset="0"/>
              <a:buChar char="•"/>
            </a:pPr>
            <a:endParaRPr lang="en-US" b="1" dirty="0"/>
          </a:p>
          <a:p>
            <a:pPr marL="742950" lvl="1" indent="-285750">
              <a:buFont typeface="Arial" panose="020B0604020202020204" pitchFamily="34" charset="0"/>
              <a:buChar char="•"/>
            </a:pPr>
            <a:endParaRPr lang="en-US" b="1" dirty="0"/>
          </a:p>
        </p:txBody>
      </p:sp>
    </p:spTree>
    <p:extLst>
      <p:ext uri="{BB962C8B-B14F-4D97-AF65-F5344CB8AC3E}">
        <p14:creationId xmlns:p14="http://schemas.microsoft.com/office/powerpoint/2010/main" val="2405120190"/>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black and white photo of LAMC president Monte Perez participating in the 1968 East LA Student Walkouts">
            <a:extLst>
              <a:ext uri="{FF2B5EF4-FFF2-40B4-BE49-F238E27FC236}">
                <a16:creationId xmlns:a16="http://schemas.microsoft.com/office/drawing/2014/main" id="{9B90C92E-4424-48FE-9394-102AE04EE4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122" y="490261"/>
            <a:ext cx="7836637" cy="5877478"/>
          </a:xfrm>
          <a:prstGeom prst="rect">
            <a:avLst/>
          </a:prstGeom>
        </p:spPr>
      </p:pic>
      <p:sp>
        <p:nvSpPr>
          <p:cNvPr id="17" name="TextBox 16">
            <a:extLst>
              <a:ext uri="{FF2B5EF4-FFF2-40B4-BE49-F238E27FC236}">
                <a16:creationId xmlns:a16="http://schemas.microsoft.com/office/drawing/2014/main" id="{9068ADC9-36F8-4A5A-B055-B11776512B8E}"/>
              </a:ext>
            </a:extLst>
          </p:cNvPr>
          <p:cNvSpPr txBox="1"/>
          <p:nvPr/>
        </p:nvSpPr>
        <p:spPr>
          <a:xfrm>
            <a:off x="9204960" y="1788160"/>
            <a:ext cx="2438400" cy="3108543"/>
          </a:xfrm>
          <a:prstGeom prst="rect">
            <a:avLst/>
          </a:prstGeom>
          <a:noFill/>
        </p:spPr>
        <p:txBody>
          <a:bodyPr wrap="square" rtlCol="0">
            <a:spAutoFit/>
          </a:bodyPr>
          <a:lstStyle/>
          <a:p>
            <a:r>
              <a:rPr lang="en-US" sz="2800" dirty="0">
                <a:solidFill>
                  <a:schemeClr val="tx2"/>
                </a:solidFill>
              </a:rPr>
              <a:t>LAMC President Monte Perez participating in the 1968 East L.A. Student Walkouts</a:t>
            </a:r>
          </a:p>
        </p:txBody>
      </p:sp>
    </p:spTree>
    <p:extLst>
      <p:ext uri="{BB962C8B-B14F-4D97-AF65-F5344CB8AC3E}">
        <p14:creationId xmlns:p14="http://schemas.microsoft.com/office/powerpoint/2010/main" val="4277386506"/>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3 people posing for the camera during a LAMC zoot suit riot event in LAMC&#10;&#10;Sal Castro Mexican American educator and activist is in the center.">
            <a:extLst>
              <a:ext uri="{FF2B5EF4-FFF2-40B4-BE49-F238E27FC236}">
                <a16:creationId xmlns:a16="http://schemas.microsoft.com/office/drawing/2014/main" id="{CCF7871C-C550-46BE-BAC2-1E4FA0733AC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3802" b="13802"/>
          <a:stretch>
            <a:fillRect/>
          </a:stretch>
        </p:blipFill>
        <p:spPr>
          <a:xfrm>
            <a:off x="284163" y="90488"/>
            <a:ext cx="9993312" cy="5426075"/>
          </a:xfrm>
        </p:spPr>
      </p:pic>
      <p:sp>
        <p:nvSpPr>
          <p:cNvPr id="3" name="Title 2">
            <a:extLst>
              <a:ext uri="{FF2B5EF4-FFF2-40B4-BE49-F238E27FC236}">
                <a16:creationId xmlns:a16="http://schemas.microsoft.com/office/drawing/2014/main" id="{4D00A0CF-5D7E-4307-B8BD-7ECF31787D93}"/>
              </a:ext>
            </a:extLst>
          </p:cNvPr>
          <p:cNvSpPr>
            <a:spLocks noGrp="1"/>
          </p:cNvSpPr>
          <p:nvPr>
            <p:ph type="title"/>
          </p:nvPr>
        </p:nvSpPr>
        <p:spPr>
          <a:xfrm>
            <a:off x="283462" y="5460968"/>
            <a:ext cx="6885432" cy="573023"/>
          </a:xfrm>
        </p:spPr>
        <p:txBody>
          <a:bodyPr>
            <a:normAutofit fontScale="90000"/>
          </a:bodyPr>
          <a:lstStyle/>
          <a:p>
            <a:r>
              <a:rPr lang="en-US" dirty="0">
                <a:solidFill>
                  <a:schemeClr val="tx2"/>
                </a:solidFill>
              </a:rPr>
              <a:t>50</a:t>
            </a:r>
            <a:r>
              <a:rPr lang="en-US" baseline="30000" dirty="0">
                <a:solidFill>
                  <a:schemeClr val="tx2"/>
                </a:solidFill>
              </a:rPr>
              <a:t>th</a:t>
            </a:r>
            <a:r>
              <a:rPr lang="en-US" dirty="0">
                <a:solidFill>
                  <a:schemeClr val="tx2"/>
                </a:solidFill>
              </a:rPr>
              <a:t> Anniversary of the Zoot suit riots</a:t>
            </a:r>
          </a:p>
        </p:txBody>
      </p:sp>
      <p:sp>
        <p:nvSpPr>
          <p:cNvPr id="4" name="Text Placeholder 3">
            <a:extLst>
              <a:ext uri="{FF2B5EF4-FFF2-40B4-BE49-F238E27FC236}">
                <a16:creationId xmlns:a16="http://schemas.microsoft.com/office/drawing/2014/main" id="{5CCC8E28-FFE3-417B-8C66-2F5047448C86}"/>
              </a:ext>
            </a:extLst>
          </p:cNvPr>
          <p:cNvSpPr>
            <a:spLocks noGrp="1"/>
          </p:cNvSpPr>
          <p:nvPr>
            <p:ph type="body" sz="half" idx="2"/>
          </p:nvPr>
        </p:nvSpPr>
        <p:spPr>
          <a:xfrm>
            <a:off x="283462" y="6033991"/>
            <a:ext cx="7186117" cy="733521"/>
          </a:xfrm>
        </p:spPr>
        <p:txBody>
          <a:bodyPr>
            <a:normAutofit fontScale="85000" lnSpcReduction="20000"/>
          </a:bodyPr>
          <a:lstStyle/>
          <a:p>
            <a:r>
              <a:rPr lang="en-US" dirty="0">
                <a:solidFill>
                  <a:schemeClr val="tx2"/>
                </a:solidFill>
              </a:rPr>
              <a:t>From left to right: </a:t>
            </a:r>
            <a:r>
              <a:rPr lang="en-US" u="sng" dirty="0">
                <a:solidFill>
                  <a:schemeClr val="tx2"/>
                </a:solidFill>
              </a:rPr>
              <a:t>Joe Flores</a:t>
            </a:r>
            <a:r>
              <a:rPr lang="en-US" dirty="0">
                <a:solidFill>
                  <a:schemeClr val="tx2"/>
                </a:solidFill>
              </a:rPr>
              <a:t> – </a:t>
            </a:r>
            <a:r>
              <a:rPr lang="en-US" i="1" dirty="0">
                <a:solidFill>
                  <a:schemeClr val="tx2"/>
                </a:solidFill>
              </a:rPr>
              <a:t>Professor; </a:t>
            </a:r>
            <a:r>
              <a:rPr lang="en-US" u="sng" dirty="0">
                <a:solidFill>
                  <a:schemeClr val="tx2"/>
                </a:solidFill>
              </a:rPr>
              <a:t>Sal Castro</a:t>
            </a:r>
            <a:r>
              <a:rPr lang="en-US" dirty="0">
                <a:solidFill>
                  <a:schemeClr val="tx2"/>
                </a:solidFill>
              </a:rPr>
              <a:t> – </a:t>
            </a:r>
            <a:r>
              <a:rPr lang="en-US" i="1" dirty="0">
                <a:solidFill>
                  <a:schemeClr val="tx2"/>
                </a:solidFill>
              </a:rPr>
              <a:t>Mexican American educator and activist known for his role in the East L.A. School Walkouts; </a:t>
            </a:r>
            <a:r>
              <a:rPr lang="en-US" u="sng" dirty="0">
                <a:solidFill>
                  <a:schemeClr val="tx2"/>
                </a:solidFill>
              </a:rPr>
              <a:t>John Morales</a:t>
            </a:r>
            <a:r>
              <a:rPr lang="en-US" dirty="0">
                <a:solidFill>
                  <a:schemeClr val="tx2"/>
                </a:solidFill>
              </a:rPr>
              <a:t> – </a:t>
            </a:r>
            <a:r>
              <a:rPr lang="en-US" i="1" dirty="0">
                <a:solidFill>
                  <a:schemeClr val="tx2"/>
                </a:solidFill>
              </a:rPr>
              <a:t>Dept. Chair of the Chicano Studies Dept., LAMC</a:t>
            </a:r>
            <a:endParaRPr lang="en-US" dirty="0">
              <a:solidFill>
                <a:schemeClr val="tx2"/>
              </a:solidFill>
            </a:endParaRPr>
          </a:p>
        </p:txBody>
      </p:sp>
    </p:spTree>
    <p:extLst>
      <p:ext uri="{BB962C8B-B14F-4D97-AF65-F5344CB8AC3E}">
        <p14:creationId xmlns:p14="http://schemas.microsoft.com/office/powerpoint/2010/main" val="492065528"/>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of a flyer advertising a Chicano Studies event featuring Luis Rodriguez, award winning poet, writer, and long time community organizer.">
            <a:extLst>
              <a:ext uri="{FF2B5EF4-FFF2-40B4-BE49-F238E27FC236}">
                <a16:creationId xmlns:a16="http://schemas.microsoft.com/office/drawing/2014/main" id="{1D379F31-1FCC-4ECF-93D2-1137B7AC31E2}"/>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136" b="260"/>
          <a:stretch/>
        </p:blipFill>
        <p:spPr>
          <a:xfrm>
            <a:off x="283462" y="183930"/>
            <a:ext cx="8329596" cy="5277038"/>
          </a:xfrm>
        </p:spPr>
      </p:pic>
      <p:sp>
        <p:nvSpPr>
          <p:cNvPr id="3" name="Title 2" descr="Picture of a flyer advertising ">
            <a:extLst>
              <a:ext uri="{FF2B5EF4-FFF2-40B4-BE49-F238E27FC236}">
                <a16:creationId xmlns:a16="http://schemas.microsoft.com/office/drawing/2014/main" id="{4D00A0CF-5D7E-4307-B8BD-7ECF31787D93}"/>
              </a:ext>
            </a:extLst>
          </p:cNvPr>
          <p:cNvSpPr>
            <a:spLocks noGrp="1"/>
          </p:cNvSpPr>
          <p:nvPr>
            <p:ph type="title"/>
          </p:nvPr>
        </p:nvSpPr>
        <p:spPr>
          <a:xfrm>
            <a:off x="283462" y="5460968"/>
            <a:ext cx="6885432" cy="573023"/>
          </a:xfrm>
        </p:spPr>
        <p:txBody>
          <a:bodyPr>
            <a:normAutofit/>
          </a:bodyPr>
          <a:lstStyle/>
          <a:p>
            <a:r>
              <a:rPr lang="en-US" dirty="0">
                <a:solidFill>
                  <a:schemeClr val="tx2"/>
                </a:solidFill>
              </a:rPr>
              <a:t>Meet Luis Rodriguez event </a:t>
            </a:r>
          </a:p>
        </p:txBody>
      </p:sp>
      <p:sp>
        <p:nvSpPr>
          <p:cNvPr id="4" name="Text Placeholder 3">
            <a:extLst>
              <a:ext uri="{FF2B5EF4-FFF2-40B4-BE49-F238E27FC236}">
                <a16:creationId xmlns:a16="http://schemas.microsoft.com/office/drawing/2014/main" id="{5CCC8E28-FFE3-417B-8C66-2F5047448C86}"/>
              </a:ext>
            </a:extLst>
          </p:cNvPr>
          <p:cNvSpPr>
            <a:spLocks noGrp="1"/>
          </p:cNvSpPr>
          <p:nvPr>
            <p:ph type="body" sz="half" idx="2"/>
          </p:nvPr>
        </p:nvSpPr>
        <p:spPr>
          <a:xfrm>
            <a:off x="283462" y="6033991"/>
            <a:ext cx="7238215" cy="824009"/>
          </a:xfrm>
        </p:spPr>
        <p:txBody>
          <a:bodyPr>
            <a:normAutofit/>
          </a:bodyPr>
          <a:lstStyle/>
          <a:p>
            <a:r>
              <a:rPr lang="en-US" dirty="0">
                <a:solidFill>
                  <a:schemeClr val="tx2"/>
                </a:solidFill>
              </a:rPr>
              <a:t>Chicano Studies event held at the LAMC campus featuring award winning poet, and writer, Luis Rodriguez, as a speaker</a:t>
            </a:r>
          </a:p>
        </p:txBody>
      </p:sp>
    </p:spTree>
    <p:extLst>
      <p:ext uri="{BB962C8B-B14F-4D97-AF65-F5344CB8AC3E}">
        <p14:creationId xmlns:p14="http://schemas.microsoft.com/office/powerpoint/2010/main" val="373887818"/>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standing in front of a crowd during an event, held by the Greater Community Missionary Baptist Church in pacoima, honoring Black History Month&#10;&#10;Description automatically generated">
            <a:extLst>
              <a:ext uri="{FF2B5EF4-FFF2-40B4-BE49-F238E27FC236}">
                <a16:creationId xmlns:a16="http://schemas.microsoft.com/office/drawing/2014/main" id="{2D1B2767-EF9A-4964-92E1-D3999FCF358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3802" b="13802"/>
          <a:stretch>
            <a:fillRect/>
          </a:stretch>
        </p:blipFill>
        <p:spPr>
          <a:xfrm>
            <a:off x="284163" y="90488"/>
            <a:ext cx="9993312" cy="5426075"/>
          </a:xfrm>
        </p:spPr>
      </p:pic>
      <p:sp>
        <p:nvSpPr>
          <p:cNvPr id="3" name="Title 2">
            <a:extLst>
              <a:ext uri="{FF2B5EF4-FFF2-40B4-BE49-F238E27FC236}">
                <a16:creationId xmlns:a16="http://schemas.microsoft.com/office/drawing/2014/main" id="{4D00A0CF-5D7E-4307-B8BD-7ECF31787D93}"/>
              </a:ext>
            </a:extLst>
          </p:cNvPr>
          <p:cNvSpPr>
            <a:spLocks noGrp="1"/>
          </p:cNvSpPr>
          <p:nvPr>
            <p:ph type="title"/>
          </p:nvPr>
        </p:nvSpPr>
        <p:spPr>
          <a:xfrm>
            <a:off x="283462" y="5460968"/>
            <a:ext cx="6885432" cy="573023"/>
          </a:xfrm>
        </p:spPr>
        <p:txBody>
          <a:bodyPr>
            <a:normAutofit/>
          </a:bodyPr>
          <a:lstStyle/>
          <a:p>
            <a:r>
              <a:rPr lang="en-US" dirty="0">
                <a:solidFill>
                  <a:schemeClr val="tx2"/>
                </a:solidFill>
              </a:rPr>
              <a:t>Black History Month Tribute </a:t>
            </a:r>
          </a:p>
        </p:txBody>
      </p:sp>
      <p:sp>
        <p:nvSpPr>
          <p:cNvPr id="4" name="Text Placeholder 3">
            <a:extLst>
              <a:ext uri="{FF2B5EF4-FFF2-40B4-BE49-F238E27FC236}">
                <a16:creationId xmlns:a16="http://schemas.microsoft.com/office/drawing/2014/main" id="{5CCC8E28-FFE3-417B-8C66-2F5047448C86}"/>
              </a:ext>
            </a:extLst>
          </p:cNvPr>
          <p:cNvSpPr>
            <a:spLocks noGrp="1"/>
          </p:cNvSpPr>
          <p:nvPr>
            <p:ph type="body" sz="half" idx="2"/>
          </p:nvPr>
        </p:nvSpPr>
        <p:spPr>
          <a:xfrm>
            <a:off x="283462" y="6033991"/>
            <a:ext cx="7120228" cy="824009"/>
          </a:xfrm>
        </p:spPr>
        <p:txBody>
          <a:bodyPr>
            <a:normAutofit fontScale="85000" lnSpcReduction="20000"/>
          </a:bodyPr>
          <a:lstStyle/>
          <a:p>
            <a:r>
              <a:rPr lang="en-US" dirty="0">
                <a:solidFill>
                  <a:schemeClr val="tx2"/>
                </a:solidFill>
              </a:rPr>
              <a:t>The </a:t>
            </a:r>
            <a:r>
              <a:rPr lang="en-US" sz="1800" b="0" i="0" u="none" strike="noStrike" baseline="0" dirty="0">
                <a:solidFill>
                  <a:srgbClr val="444444"/>
                </a:solidFill>
                <a:latin typeface="ArialMT"/>
              </a:rPr>
              <a:t>Greater Community Missionary Baptist Church in Pacoima presented a Black History Month Program. John Morales </a:t>
            </a:r>
            <a:r>
              <a:rPr lang="en-US" sz="1800" b="0" i="1" u="none" strike="noStrike" baseline="0" dirty="0">
                <a:solidFill>
                  <a:srgbClr val="444444"/>
                </a:solidFill>
                <a:latin typeface="ArialMT"/>
              </a:rPr>
              <a:t>(3</a:t>
            </a:r>
            <a:r>
              <a:rPr lang="en-US" sz="1800" b="0" i="1" u="none" strike="noStrike" baseline="30000" dirty="0">
                <a:solidFill>
                  <a:srgbClr val="444444"/>
                </a:solidFill>
                <a:latin typeface="ArialMT"/>
              </a:rPr>
              <a:t>rd</a:t>
            </a:r>
            <a:r>
              <a:rPr lang="en-US" sz="1800" b="0" i="1" u="none" strike="noStrike" baseline="0" dirty="0">
                <a:solidFill>
                  <a:srgbClr val="444444"/>
                </a:solidFill>
                <a:latin typeface="ArialMT"/>
              </a:rPr>
              <a:t> from right</a:t>
            </a:r>
            <a:r>
              <a:rPr lang="en-US" sz="1800" b="0" u="none" strike="noStrike" baseline="0" dirty="0">
                <a:solidFill>
                  <a:srgbClr val="444444"/>
                </a:solidFill>
                <a:latin typeface="ArialMT"/>
              </a:rPr>
              <a:t>),</a:t>
            </a:r>
            <a:r>
              <a:rPr lang="en-US" sz="1800" b="0" i="0" u="none" strike="noStrike" baseline="0" dirty="0">
                <a:solidFill>
                  <a:srgbClr val="444444"/>
                </a:solidFill>
                <a:latin typeface="ArialMT"/>
              </a:rPr>
              <a:t> Dept. Chair of Chicano Studies in LAMC, was honored at the event for outstanding Community Service</a:t>
            </a:r>
            <a:endParaRPr lang="en-US" dirty="0">
              <a:solidFill>
                <a:schemeClr val="tx2"/>
              </a:solidFill>
            </a:endParaRPr>
          </a:p>
        </p:txBody>
      </p:sp>
    </p:spTree>
    <p:extLst>
      <p:ext uri="{BB962C8B-B14F-4D97-AF65-F5344CB8AC3E}">
        <p14:creationId xmlns:p14="http://schemas.microsoft.com/office/powerpoint/2010/main" val="2873692958"/>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a display made by arranging colored seeds and beads into a mural celebrating day of the dead.&#10;&#10;">
            <a:extLst>
              <a:ext uri="{FF2B5EF4-FFF2-40B4-BE49-F238E27FC236}">
                <a16:creationId xmlns:a16="http://schemas.microsoft.com/office/drawing/2014/main" id="{3523E758-103B-4876-B73A-DF5B92AD550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9639" b="29639"/>
          <a:stretch>
            <a:fillRect/>
          </a:stretch>
        </p:blipFill>
        <p:spPr>
          <a:xfrm>
            <a:off x="284163" y="90488"/>
            <a:ext cx="9993312" cy="5426075"/>
          </a:xfrm>
        </p:spPr>
      </p:pic>
      <p:sp>
        <p:nvSpPr>
          <p:cNvPr id="3" name="Title 2">
            <a:extLst>
              <a:ext uri="{FF2B5EF4-FFF2-40B4-BE49-F238E27FC236}">
                <a16:creationId xmlns:a16="http://schemas.microsoft.com/office/drawing/2014/main" id="{4D00A0CF-5D7E-4307-B8BD-7ECF31787D93}"/>
              </a:ext>
            </a:extLst>
          </p:cNvPr>
          <p:cNvSpPr>
            <a:spLocks noGrp="1"/>
          </p:cNvSpPr>
          <p:nvPr>
            <p:ph type="title"/>
          </p:nvPr>
        </p:nvSpPr>
        <p:spPr>
          <a:xfrm>
            <a:off x="283462" y="5520163"/>
            <a:ext cx="6885432" cy="573023"/>
          </a:xfrm>
        </p:spPr>
        <p:txBody>
          <a:bodyPr>
            <a:normAutofit fontScale="90000"/>
          </a:bodyPr>
          <a:lstStyle/>
          <a:p>
            <a:pPr algn="ctr"/>
            <a:r>
              <a:rPr lang="en-US" dirty="0" err="1">
                <a:solidFill>
                  <a:schemeClr val="tx2"/>
                </a:solidFill>
              </a:rPr>
              <a:t>M.E.C</a:t>
            </a:r>
            <a:r>
              <a:rPr lang="en-US" cap="none" dirty="0" err="1">
                <a:solidFill>
                  <a:schemeClr val="tx2"/>
                </a:solidFill>
              </a:rPr>
              <a:t>h</a:t>
            </a:r>
            <a:r>
              <a:rPr lang="en-US" dirty="0" err="1">
                <a:solidFill>
                  <a:schemeClr val="tx2"/>
                </a:solidFill>
              </a:rPr>
              <a:t>.A</a:t>
            </a:r>
            <a:r>
              <a:rPr lang="en-US" dirty="0">
                <a:solidFill>
                  <a:schemeClr val="tx2"/>
                </a:solidFill>
              </a:rPr>
              <a:t>. display/Exhibit for </a:t>
            </a:r>
            <a:r>
              <a:rPr lang="en-US" dirty="0" err="1">
                <a:solidFill>
                  <a:schemeClr val="tx2"/>
                </a:solidFill>
              </a:rPr>
              <a:t>Dia</a:t>
            </a:r>
            <a:r>
              <a:rPr lang="en-US" dirty="0">
                <a:solidFill>
                  <a:schemeClr val="tx2"/>
                </a:solidFill>
              </a:rPr>
              <a:t> de los Muertos</a:t>
            </a:r>
          </a:p>
        </p:txBody>
      </p:sp>
      <p:sp>
        <p:nvSpPr>
          <p:cNvPr id="4" name="Text Placeholder 3">
            <a:extLst>
              <a:ext uri="{FF2B5EF4-FFF2-40B4-BE49-F238E27FC236}">
                <a16:creationId xmlns:a16="http://schemas.microsoft.com/office/drawing/2014/main" id="{5CCC8E28-FFE3-417B-8C66-2F5047448C86}"/>
              </a:ext>
            </a:extLst>
          </p:cNvPr>
          <p:cNvSpPr>
            <a:spLocks noGrp="1"/>
          </p:cNvSpPr>
          <p:nvPr>
            <p:ph type="body" sz="half" idx="2"/>
          </p:nvPr>
        </p:nvSpPr>
        <p:spPr>
          <a:xfrm>
            <a:off x="283462" y="6033991"/>
            <a:ext cx="7120228" cy="824009"/>
          </a:xfrm>
        </p:spPr>
        <p:txBody>
          <a:bodyPr/>
          <a:lstStyle/>
          <a:p>
            <a:r>
              <a:rPr lang="en-US" dirty="0">
                <a:solidFill>
                  <a:schemeClr val="tx2"/>
                </a:solidFill>
              </a:rPr>
              <a:t>Display created by Chicano Studies Students in the </a:t>
            </a:r>
            <a:r>
              <a:rPr lang="en-US" dirty="0" err="1">
                <a:solidFill>
                  <a:schemeClr val="tx2"/>
                </a:solidFill>
              </a:rPr>
              <a:t>M.E.Ch.A</a:t>
            </a:r>
            <a:r>
              <a:rPr lang="en-US" dirty="0">
                <a:solidFill>
                  <a:schemeClr val="tx2"/>
                </a:solidFill>
              </a:rPr>
              <a:t>. club at LA Mission College</a:t>
            </a:r>
          </a:p>
        </p:txBody>
      </p:sp>
    </p:spTree>
    <p:extLst>
      <p:ext uri="{BB962C8B-B14F-4D97-AF65-F5344CB8AC3E}">
        <p14:creationId xmlns:p14="http://schemas.microsoft.com/office/powerpoint/2010/main" val="787643813"/>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Picture of students dressed as Aztec Dancers with Professor John Morales in the center during a Chicano Studies event.&#10;&#10;">
            <a:extLst>
              <a:ext uri="{FF2B5EF4-FFF2-40B4-BE49-F238E27FC236}">
                <a16:creationId xmlns:a16="http://schemas.microsoft.com/office/drawing/2014/main" id="{18B49082-A77F-4793-B2F5-DE80194F346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3802" b="13802"/>
          <a:stretch>
            <a:fillRect/>
          </a:stretch>
        </p:blipFill>
        <p:spPr>
          <a:xfrm>
            <a:off x="284163" y="90488"/>
            <a:ext cx="9993312" cy="5426075"/>
          </a:xfrm>
        </p:spPr>
      </p:pic>
      <p:sp>
        <p:nvSpPr>
          <p:cNvPr id="3" name="Title 2">
            <a:extLst>
              <a:ext uri="{FF2B5EF4-FFF2-40B4-BE49-F238E27FC236}">
                <a16:creationId xmlns:a16="http://schemas.microsoft.com/office/drawing/2014/main" id="{4D00A0CF-5D7E-4307-B8BD-7ECF31787D93}"/>
              </a:ext>
            </a:extLst>
          </p:cNvPr>
          <p:cNvSpPr>
            <a:spLocks noGrp="1"/>
          </p:cNvSpPr>
          <p:nvPr>
            <p:ph type="title"/>
          </p:nvPr>
        </p:nvSpPr>
        <p:spPr>
          <a:xfrm>
            <a:off x="283462" y="5515832"/>
            <a:ext cx="6885432" cy="518159"/>
          </a:xfrm>
        </p:spPr>
        <p:txBody>
          <a:bodyPr>
            <a:normAutofit/>
          </a:bodyPr>
          <a:lstStyle/>
          <a:p>
            <a:r>
              <a:rPr lang="en-US" i="0" dirty="0" err="1">
                <a:solidFill>
                  <a:schemeClr val="tx2"/>
                </a:solidFill>
                <a:effectLst/>
                <a:latin typeface="Roboto"/>
              </a:rPr>
              <a:t>Dia</a:t>
            </a:r>
            <a:r>
              <a:rPr lang="en-US" i="0" dirty="0">
                <a:solidFill>
                  <a:schemeClr val="tx2"/>
                </a:solidFill>
                <a:effectLst/>
                <a:latin typeface="Roboto"/>
              </a:rPr>
              <a:t> de los Muertos Event</a:t>
            </a:r>
            <a:endParaRPr lang="en-US" dirty="0">
              <a:solidFill>
                <a:schemeClr val="tx2"/>
              </a:solidFill>
            </a:endParaRPr>
          </a:p>
        </p:txBody>
      </p:sp>
      <p:sp>
        <p:nvSpPr>
          <p:cNvPr id="4" name="Text Placeholder 3">
            <a:extLst>
              <a:ext uri="{FF2B5EF4-FFF2-40B4-BE49-F238E27FC236}">
                <a16:creationId xmlns:a16="http://schemas.microsoft.com/office/drawing/2014/main" id="{5CCC8E28-FFE3-417B-8C66-2F5047448C86}"/>
              </a:ext>
            </a:extLst>
          </p:cNvPr>
          <p:cNvSpPr>
            <a:spLocks noGrp="1"/>
          </p:cNvSpPr>
          <p:nvPr>
            <p:ph type="body" sz="half" idx="2"/>
          </p:nvPr>
        </p:nvSpPr>
        <p:spPr>
          <a:xfrm>
            <a:off x="283462" y="6033991"/>
            <a:ext cx="7120228" cy="733617"/>
          </a:xfrm>
        </p:spPr>
        <p:txBody>
          <a:bodyPr/>
          <a:lstStyle/>
          <a:p>
            <a:r>
              <a:rPr lang="en-US" dirty="0">
                <a:solidFill>
                  <a:schemeClr val="tx2"/>
                </a:solidFill>
              </a:rPr>
              <a:t>Aztec dancers with Professor John Morales in the center during a Chicano Studies event</a:t>
            </a:r>
          </a:p>
        </p:txBody>
      </p:sp>
    </p:spTree>
    <p:extLst>
      <p:ext uri="{BB962C8B-B14F-4D97-AF65-F5344CB8AC3E}">
        <p14:creationId xmlns:p14="http://schemas.microsoft.com/office/powerpoint/2010/main" val="3043237246"/>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otalTime>398</TotalTime>
  <Words>701</Words>
  <Application>Microsoft Office PowerPoint</Application>
  <PresentationFormat>Widescreen</PresentationFormat>
  <Paragraphs>65</Paragraphs>
  <Slides>24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Abadi</vt:lpstr>
      <vt:lpstr>Arial</vt:lpstr>
      <vt:lpstr>ArialMT</vt:lpstr>
      <vt:lpstr>Calibri</vt:lpstr>
      <vt:lpstr>Gill Sans MT</vt:lpstr>
      <vt:lpstr>Impact</vt:lpstr>
      <vt:lpstr>Roboto</vt:lpstr>
      <vt:lpstr>Badge</vt:lpstr>
      <vt:lpstr>PowerPoint Presentation</vt:lpstr>
      <vt:lpstr>All Courses</vt:lpstr>
      <vt:lpstr>Degrees offered</vt:lpstr>
      <vt:lpstr>PowerPoint Presentation</vt:lpstr>
      <vt:lpstr>50th Anniversary of the Zoot suit riots</vt:lpstr>
      <vt:lpstr>Meet Luis Rodriguez event </vt:lpstr>
      <vt:lpstr>Black History Month Tribute </vt:lpstr>
      <vt:lpstr>M.E.Ch.A. display/Exhibit for Dia de los Muertos</vt:lpstr>
      <vt:lpstr>Dia de los Muertos Event</vt:lpstr>
      <vt:lpstr>CHICANO STUDIES Event in LAMC</vt:lpstr>
      <vt:lpstr>Roaming graduation Event</vt:lpstr>
      <vt:lpstr>Fernando Espuelas visits lamc</vt:lpstr>
      <vt:lpstr>Olvera Street Field trip</vt:lpstr>
      <vt:lpstr>ben Affleck joins lecture on a field trip</vt:lpstr>
      <vt:lpstr>Tamayo restaurant and art gallery Field trip</vt:lpstr>
      <vt:lpstr>LAMC ZOOT SUIT EVENT</vt:lpstr>
      <vt:lpstr>Zoot suit event panel</vt:lpstr>
      <vt:lpstr>The ballad of Gregorio Cortez viewing</vt:lpstr>
      <vt:lpstr>International Students </vt:lpstr>
      <vt:lpstr>Dolores Huerta labor institute event</vt:lpstr>
      <vt:lpstr>High school students visit</vt:lpstr>
      <vt:lpstr>High school students visit</vt:lpstr>
      <vt:lpstr>Outreach</vt:lpstr>
      <vt:lpstr>Poster of “The last brown Beret”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Lam, Richard Q</dc:creator>
  <cp:lastModifiedBy>Lam, Richard Q</cp:lastModifiedBy>
  <cp:revision>25</cp:revision>
  <dcterms:created xsi:type="dcterms:W3CDTF">2020-08-13T22:41:27Z</dcterms:created>
  <dcterms:modified xsi:type="dcterms:W3CDTF">2020-11-16T23:57:49Z</dcterms:modified>
</cp:coreProperties>
</file>